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1283" r:id="rId2"/>
    <p:sldId id="1021" r:id="rId3"/>
    <p:sldId id="1023" r:id="rId4"/>
    <p:sldId id="1276" r:id="rId5"/>
    <p:sldId id="1024" r:id="rId6"/>
    <p:sldId id="1026" r:id="rId7"/>
    <p:sldId id="1279" r:id="rId8"/>
    <p:sldId id="1302" r:id="rId9"/>
    <p:sldId id="1218" r:id="rId10"/>
    <p:sldId id="1303" r:id="rId11"/>
    <p:sldId id="1028" r:id="rId12"/>
    <p:sldId id="1265" r:id="rId13"/>
    <p:sldId id="1304" r:id="rId14"/>
  </p:sldIdLst>
  <p:sldSz cx="9144000" cy="6858000" type="screen4x3"/>
  <p:notesSz cx="7315200" cy="9601200"/>
  <p:defaultTextStyle>
    <a:defPPr>
      <a:defRPr lang="en-US"/>
    </a:defPPr>
    <a:lvl1pPr marL="0" algn="l" defTabSz="456791" rtl="0" eaLnBrk="1" latinLnBrk="0" hangingPunct="1">
      <a:defRPr sz="1800" kern="1200">
        <a:solidFill>
          <a:schemeClr val="tx1"/>
        </a:solidFill>
        <a:latin typeface="+mn-lt"/>
        <a:ea typeface="+mn-ea"/>
        <a:cs typeface="+mn-cs"/>
      </a:defRPr>
    </a:lvl1pPr>
    <a:lvl2pPr marL="456791" algn="l" defTabSz="456791" rtl="0" eaLnBrk="1" latinLnBrk="0" hangingPunct="1">
      <a:defRPr sz="1800" kern="1200">
        <a:solidFill>
          <a:schemeClr val="tx1"/>
        </a:solidFill>
        <a:latin typeface="+mn-lt"/>
        <a:ea typeface="+mn-ea"/>
        <a:cs typeface="+mn-cs"/>
      </a:defRPr>
    </a:lvl2pPr>
    <a:lvl3pPr marL="913586" algn="l" defTabSz="456791" rtl="0" eaLnBrk="1" latinLnBrk="0" hangingPunct="1">
      <a:defRPr sz="1800" kern="1200">
        <a:solidFill>
          <a:schemeClr val="tx1"/>
        </a:solidFill>
        <a:latin typeface="+mn-lt"/>
        <a:ea typeface="+mn-ea"/>
        <a:cs typeface="+mn-cs"/>
      </a:defRPr>
    </a:lvl3pPr>
    <a:lvl4pPr marL="1370375" algn="l" defTabSz="456791" rtl="0" eaLnBrk="1" latinLnBrk="0" hangingPunct="1">
      <a:defRPr sz="1800" kern="1200">
        <a:solidFill>
          <a:schemeClr val="tx1"/>
        </a:solidFill>
        <a:latin typeface="+mn-lt"/>
        <a:ea typeface="+mn-ea"/>
        <a:cs typeface="+mn-cs"/>
      </a:defRPr>
    </a:lvl4pPr>
    <a:lvl5pPr marL="1827170" algn="l" defTabSz="456791" rtl="0" eaLnBrk="1" latinLnBrk="0" hangingPunct="1">
      <a:defRPr sz="1800" kern="1200">
        <a:solidFill>
          <a:schemeClr val="tx1"/>
        </a:solidFill>
        <a:latin typeface="+mn-lt"/>
        <a:ea typeface="+mn-ea"/>
        <a:cs typeface="+mn-cs"/>
      </a:defRPr>
    </a:lvl5pPr>
    <a:lvl6pPr marL="2283964" algn="l" defTabSz="456791" rtl="0" eaLnBrk="1" latinLnBrk="0" hangingPunct="1">
      <a:defRPr sz="1800" kern="1200">
        <a:solidFill>
          <a:schemeClr val="tx1"/>
        </a:solidFill>
        <a:latin typeface="+mn-lt"/>
        <a:ea typeface="+mn-ea"/>
        <a:cs typeface="+mn-cs"/>
      </a:defRPr>
    </a:lvl6pPr>
    <a:lvl7pPr marL="2740758" algn="l" defTabSz="456791" rtl="0" eaLnBrk="1" latinLnBrk="0" hangingPunct="1">
      <a:defRPr sz="1800" kern="1200">
        <a:solidFill>
          <a:schemeClr val="tx1"/>
        </a:solidFill>
        <a:latin typeface="+mn-lt"/>
        <a:ea typeface="+mn-ea"/>
        <a:cs typeface="+mn-cs"/>
      </a:defRPr>
    </a:lvl7pPr>
    <a:lvl8pPr marL="3197549" algn="l" defTabSz="456791" rtl="0" eaLnBrk="1" latinLnBrk="0" hangingPunct="1">
      <a:defRPr sz="1800" kern="1200">
        <a:solidFill>
          <a:schemeClr val="tx1"/>
        </a:solidFill>
        <a:latin typeface="+mn-lt"/>
        <a:ea typeface="+mn-ea"/>
        <a:cs typeface="+mn-cs"/>
      </a:defRPr>
    </a:lvl8pPr>
    <a:lvl9pPr marL="3654343" algn="l" defTabSz="45679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SON, JORDAN L Capt USAF AFPC AFPC/DPFFP" initials="SJLCUAA" lastIdx="13" clrIdx="0">
    <p:extLst>
      <p:ext uri="{19B8F6BF-5375-455C-9EA6-DF929625EA0E}">
        <p15:presenceInfo xmlns:p15="http://schemas.microsoft.com/office/powerpoint/2012/main" userId="S-1-5-21-1271409858-1095883707-2794662393-4163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46"/>
    <a:srgbClr val="339900"/>
    <a:srgbClr val="489E3F"/>
    <a:srgbClr val="00CD00"/>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7" autoAdjust="0"/>
    <p:restoredTop sz="53038" autoAdjust="0"/>
  </p:normalViewPr>
  <p:slideViewPr>
    <p:cSldViewPr snapToGrid="0" snapToObjects="1">
      <p:cViewPr varScale="1">
        <p:scale>
          <a:sx n="38" d="100"/>
          <a:sy n="38" d="100"/>
        </p:scale>
        <p:origin x="1302" y="42"/>
      </p:cViewPr>
      <p:guideLst>
        <p:guide orient="horz" pos="2160"/>
        <p:guide pos="2880"/>
      </p:guideLst>
    </p:cSldViewPr>
  </p:slideViewPr>
  <p:outlineViewPr>
    <p:cViewPr>
      <p:scale>
        <a:sx n="33" d="100"/>
        <a:sy n="33" d="100"/>
      </p:scale>
      <p:origin x="0" y="14832"/>
    </p:cViewPr>
  </p:outlineViewPr>
  <p:notesTextViewPr>
    <p:cViewPr>
      <p:scale>
        <a:sx n="100" d="100"/>
        <a:sy n="100" d="100"/>
      </p:scale>
      <p:origin x="0" y="0"/>
    </p:cViewPr>
  </p:notesTextViewPr>
  <p:sorterViewPr>
    <p:cViewPr>
      <p:scale>
        <a:sx n="66" d="100"/>
        <a:sy n="66" d="100"/>
      </p:scale>
      <p:origin x="0" y="27760"/>
    </p:cViewPr>
  </p:sorterViewPr>
  <p:notesViewPr>
    <p:cSldViewPr snapToGrid="0" snapToObjects="1">
      <p:cViewPr>
        <p:scale>
          <a:sx n="100" d="100"/>
          <a:sy n="100" d="100"/>
        </p:scale>
        <p:origin x="1640" y="-7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dirty="0"/>
              <a:t>(c) TechWerks 2015</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146BD92-CDB7-F84E-ADDD-DE982E8948C8}" type="slidenum">
              <a:rPr lang="en-US" smtClean="0"/>
              <a:pPr/>
              <a:t>‹#›</a:t>
            </a:fld>
            <a:endParaRPr lang="en-US" dirty="0"/>
          </a:p>
        </p:txBody>
      </p:sp>
    </p:spTree>
    <p:extLst>
      <p:ext uri="{BB962C8B-B14F-4D97-AF65-F5344CB8AC3E}">
        <p14:creationId xmlns:p14="http://schemas.microsoft.com/office/powerpoint/2010/main" val="411089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44475" y="187325"/>
            <a:ext cx="3543300" cy="2659063"/>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216181" y="2994067"/>
            <a:ext cx="3600250" cy="641155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B05526C-738D-AB45-8E3C-942B59565119}" type="slidenum">
              <a:rPr lang="en-US" smtClean="0"/>
              <a:pPr/>
              <a:t>‹#›</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855302746"/>
              </p:ext>
            </p:extLst>
          </p:nvPr>
        </p:nvGraphicFramePr>
        <p:xfrm>
          <a:off x="4143588" y="186690"/>
          <a:ext cx="2853936" cy="8932784"/>
        </p:xfrm>
        <a:graphic>
          <a:graphicData uri="http://schemas.openxmlformats.org/drawingml/2006/table">
            <a:tbl>
              <a:tblPr firstRow="1" bandRow="1">
                <a:tableStyleId>{5C22544A-7EE6-4342-B048-85BDC9FD1C3A}</a:tableStyleId>
              </a:tblPr>
              <a:tblGrid>
                <a:gridCol w="2853936">
                  <a:extLst>
                    <a:ext uri="{9D8B030D-6E8A-4147-A177-3AD203B41FA5}">
                      <a16:colId xmlns:a16="http://schemas.microsoft.com/office/drawing/2014/main" val="20000"/>
                    </a:ext>
                  </a:extLst>
                </a:gridCol>
              </a:tblGrid>
              <a:tr h="8932784">
                <a:tc>
                  <a:txBody>
                    <a:bodyPr/>
                    <a:lstStyle/>
                    <a:p>
                      <a:r>
                        <a:rPr lang="en-US" sz="1300" dirty="0">
                          <a:solidFill>
                            <a:schemeClr val="tx1"/>
                          </a:solidFill>
                          <a:latin typeface="Cambria"/>
                          <a:cs typeface="Cambria"/>
                        </a:rPr>
                        <a:t>Trainer Notes</a:t>
                      </a:r>
                      <a:r>
                        <a:rPr lang="en-US" sz="1300" baseline="0" dirty="0">
                          <a:solidFill>
                            <a:schemeClr val="tx1"/>
                          </a:solidFill>
                          <a:latin typeface="Cambria"/>
                          <a:cs typeface="Cambria"/>
                        </a:rPr>
                        <a:t>:</a:t>
                      </a:r>
                      <a:endParaRPr lang="en-US" sz="1300" dirty="0">
                        <a:solidFill>
                          <a:schemeClr val="tx1"/>
                        </a:solidFill>
                        <a:latin typeface="Cambria"/>
                        <a:cs typeface="Cambria"/>
                      </a:endParaRPr>
                    </a:p>
                  </a:txBody>
                  <a:tcPr marL="97536" marR="97536" marT="48006" marB="480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77885971"/>
      </p:ext>
    </p:extLst>
  </p:cSld>
  <p:clrMap bg1="lt1" tx1="dk1" bg2="lt2" tx2="dk2" accent1="accent1" accent2="accent2" accent3="accent3" accent4="accent4" accent5="accent5" accent6="accent6" hlink="hlink" folHlink="folHlink"/>
  <p:hf hdr="0" dt="0"/>
  <p:notesStyle>
    <a:lvl1pPr marL="0" algn="l" defTabSz="456791" rtl="0" eaLnBrk="1" latinLnBrk="0" hangingPunct="1">
      <a:defRPr sz="1100" kern="1200">
        <a:solidFill>
          <a:schemeClr val="tx1"/>
        </a:solidFill>
        <a:latin typeface="+mn-lt"/>
        <a:ea typeface="+mn-ea"/>
        <a:cs typeface="+mn-cs"/>
      </a:defRPr>
    </a:lvl1pPr>
    <a:lvl2pPr marL="456791" algn="l" defTabSz="456791" rtl="0" eaLnBrk="1" latinLnBrk="0" hangingPunct="1">
      <a:defRPr sz="1100" kern="1200">
        <a:solidFill>
          <a:schemeClr val="tx1"/>
        </a:solidFill>
        <a:latin typeface="+mn-lt"/>
        <a:ea typeface="+mn-ea"/>
        <a:cs typeface="+mn-cs"/>
      </a:defRPr>
    </a:lvl2pPr>
    <a:lvl3pPr marL="913586" algn="l" defTabSz="456791" rtl="0" eaLnBrk="1" latinLnBrk="0" hangingPunct="1">
      <a:defRPr sz="1100" kern="1200">
        <a:solidFill>
          <a:schemeClr val="tx1"/>
        </a:solidFill>
        <a:latin typeface="+mn-lt"/>
        <a:ea typeface="+mn-ea"/>
        <a:cs typeface="+mn-cs"/>
      </a:defRPr>
    </a:lvl3pPr>
    <a:lvl4pPr marL="1370375" algn="l" defTabSz="456791" rtl="0" eaLnBrk="1" latinLnBrk="0" hangingPunct="1">
      <a:defRPr sz="1100" kern="1200">
        <a:solidFill>
          <a:schemeClr val="tx1"/>
        </a:solidFill>
        <a:latin typeface="+mn-lt"/>
        <a:ea typeface="+mn-ea"/>
        <a:cs typeface="+mn-cs"/>
      </a:defRPr>
    </a:lvl4pPr>
    <a:lvl5pPr marL="1827170" algn="l" defTabSz="456791" rtl="0" eaLnBrk="1" latinLnBrk="0" hangingPunct="1">
      <a:defRPr sz="1100" kern="1200">
        <a:solidFill>
          <a:schemeClr val="tx1"/>
        </a:solidFill>
        <a:latin typeface="+mn-lt"/>
        <a:ea typeface="+mn-ea"/>
        <a:cs typeface="+mn-cs"/>
      </a:defRPr>
    </a:lvl5pPr>
    <a:lvl6pPr marL="2283964" algn="l" defTabSz="456791" rtl="0" eaLnBrk="1" latinLnBrk="0" hangingPunct="1">
      <a:defRPr sz="1200" kern="1200">
        <a:solidFill>
          <a:schemeClr val="tx1"/>
        </a:solidFill>
        <a:latin typeface="+mn-lt"/>
        <a:ea typeface="+mn-ea"/>
        <a:cs typeface="+mn-cs"/>
      </a:defRPr>
    </a:lvl6pPr>
    <a:lvl7pPr marL="2740758" algn="l" defTabSz="456791" rtl="0" eaLnBrk="1" latinLnBrk="0" hangingPunct="1">
      <a:defRPr sz="1200" kern="1200">
        <a:solidFill>
          <a:schemeClr val="tx1"/>
        </a:solidFill>
        <a:latin typeface="+mn-lt"/>
        <a:ea typeface="+mn-ea"/>
        <a:cs typeface="+mn-cs"/>
      </a:defRPr>
    </a:lvl7pPr>
    <a:lvl8pPr marL="3197549" algn="l" defTabSz="456791" rtl="0" eaLnBrk="1" latinLnBrk="0" hangingPunct="1">
      <a:defRPr sz="1200" kern="1200">
        <a:solidFill>
          <a:schemeClr val="tx1"/>
        </a:solidFill>
        <a:latin typeface="+mn-lt"/>
        <a:ea typeface="+mn-ea"/>
        <a:cs typeface="+mn-cs"/>
      </a:defRPr>
    </a:lvl8pPr>
    <a:lvl9pPr marL="3654343" algn="l" defTabSz="456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49250"/>
            <a:ext cx="3760787" cy="2820988"/>
          </a:xfrm>
        </p:spPr>
      </p:sp>
      <p:sp>
        <p:nvSpPr>
          <p:cNvPr id="3" name="Notes Placeholder 2"/>
          <p:cNvSpPr>
            <a:spLocks noGrp="1"/>
          </p:cNvSpPr>
          <p:nvPr>
            <p:ph type="body" idx="1"/>
          </p:nvPr>
        </p:nvSpPr>
        <p:spPr/>
        <p:txBody>
          <a:bodyPr/>
          <a:lstStyle/>
          <a:p>
            <a:r>
              <a:rPr lang="en-US" sz="1000" b="1" dirty="0"/>
              <a:t>Gratitude: Look for the Good: (25 minutes)</a:t>
            </a:r>
            <a:endParaRPr lang="en-US" sz="1000" dirty="0"/>
          </a:p>
          <a:p>
            <a:pPr marL="228600" lvl="0" indent="-228600">
              <a:buFont typeface="+mj-lt"/>
              <a:buAutoNum type="arabicParenR"/>
            </a:pPr>
            <a:r>
              <a:rPr lang="en-US" sz="1000" dirty="0"/>
              <a:t>Background (2-3 minutes)</a:t>
            </a:r>
          </a:p>
          <a:p>
            <a:pPr marL="228600" lvl="0" indent="-228600">
              <a:buFont typeface="+mj-lt"/>
              <a:buAutoNum type="arabicParenR"/>
            </a:pPr>
            <a:r>
              <a:rPr lang="en-US" sz="1000" dirty="0"/>
              <a:t>Negativity bias and Benefits of Positive Emotions (2-3 minutes)</a:t>
            </a:r>
          </a:p>
          <a:p>
            <a:pPr marL="228600" lvl="0" indent="-228600">
              <a:buFont typeface="+mj-lt"/>
              <a:buAutoNum type="arabicParenR"/>
            </a:pPr>
            <a:r>
              <a:rPr lang="en-US" sz="1000" dirty="0"/>
              <a:t>Definition of Gratitude (2 minutes)</a:t>
            </a:r>
          </a:p>
          <a:p>
            <a:pPr marL="228600" lvl="0" indent="-228600">
              <a:buFont typeface="+mj-lt"/>
              <a:buAutoNum type="arabicParenR"/>
            </a:pPr>
            <a:r>
              <a:rPr lang="en-US" sz="1000" dirty="0"/>
              <a:t>Introduce the skill and discussion of gratitude (2-3 minutes)</a:t>
            </a:r>
          </a:p>
          <a:p>
            <a:pPr marL="228600" lvl="0" indent="-228600">
              <a:buFont typeface="+mj-lt"/>
              <a:buAutoNum type="arabicParenR"/>
            </a:pPr>
            <a:r>
              <a:rPr lang="en-US" sz="1000" dirty="0"/>
              <a:t>Look for the Good practice (5-10 minutes)</a:t>
            </a:r>
          </a:p>
          <a:p>
            <a:pPr marL="228600" lvl="0" indent="-228600">
              <a:buFont typeface="+mj-lt"/>
              <a:buAutoNum type="arabicParenR"/>
            </a:pPr>
            <a:r>
              <a:rPr lang="en-US" sz="1000" dirty="0"/>
              <a:t>Discussion of frequency (2-3 minutes)</a:t>
            </a:r>
          </a:p>
          <a:p>
            <a:pPr marL="228600" lvl="0" indent="-228600">
              <a:buFont typeface="+mj-lt"/>
              <a:buAutoNum type="arabicParenR"/>
            </a:pPr>
            <a:r>
              <a:rPr lang="en-US" sz="1000" dirty="0"/>
              <a:t>Review, Questions and Wrap-up: (5 minutes)</a:t>
            </a:r>
          </a:p>
          <a:p>
            <a:endParaRPr lang="en-US" dirty="0"/>
          </a:p>
        </p:txBody>
      </p:sp>
      <p:sp>
        <p:nvSpPr>
          <p:cNvPr id="4" name="Slide Number Placeholder 3"/>
          <p:cNvSpPr>
            <a:spLocks noGrp="1"/>
          </p:cNvSpPr>
          <p:nvPr>
            <p:ph type="sldNum" sz="quarter" idx="5"/>
          </p:nvPr>
        </p:nvSpPr>
        <p:spPr/>
        <p:txBody>
          <a:bodyPr/>
          <a:lstStyle/>
          <a:p>
            <a:fld id="{EB05526C-738D-AB45-8E3C-942B59565119}" type="slidenum">
              <a:rPr lang="en-US" smtClean="0"/>
              <a:pPr/>
              <a:t>1</a:t>
            </a:fld>
            <a:endParaRPr lang="en-US" dirty="0"/>
          </a:p>
        </p:txBody>
      </p:sp>
    </p:spTree>
    <p:extLst>
      <p:ext uri="{BB962C8B-B14F-4D97-AF65-F5344CB8AC3E}">
        <p14:creationId xmlns:p14="http://schemas.microsoft.com/office/powerpoint/2010/main" val="336638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 typeface="Arial" charset="0"/>
              <a:buNone/>
              <a:tabLst/>
              <a:defRPr/>
            </a:pPr>
            <a:r>
              <a:rPr lang="en-US" b="1" dirty="0"/>
              <a:t>Facilitated Discussion:</a:t>
            </a:r>
          </a:p>
          <a:p>
            <a:pPr marL="0" indent="0" algn="l">
              <a:buFont typeface="Arial" charset="0"/>
              <a:buNone/>
            </a:pPr>
            <a:endParaRPr lang="en-US" dirty="0"/>
          </a:p>
          <a:p>
            <a:pPr marL="342900" indent="-342900" algn="l">
              <a:buFont typeface="Arial" panose="020B0604020202020204" pitchFamily="34" charset="0"/>
              <a:buChar char="•"/>
            </a:pPr>
            <a:r>
              <a:rPr lang="en-US" dirty="0"/>
              <a:t>What was challenging about thinking of something you are grateful for?  Or sharing what you are grateful for?</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What did you find helpful?</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sz="1000" dirty="0">
              <a:solidFill>
                <a:srgbClr val="003046"/>
              </a:solidFill>
            </a:endParaRP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endParaRPr lang="en-US" sz="2400" dirty="0"/>
          </a:p>
          <a:p>
            <a:pPr marL="0" indent="0" algn="l">
              <a:buFont typeface="Arial" charset="0"/>
              <a:buNone/>
            </a:pPr>
            <a:endParaRPr lang="en-US" sz="2400" dirty="0"/>
          </a:p>
        </p:txBody>
      </p:sp>
      <p:sp>
        <p:nvSpPr>
          <p:cNvPr id="4" name="Slide Number Placeholder 3">
            <a:extLst>
              <a:ext uri="{FF2B5EF4-FFF2-40B4-BE49-F238E27FC236}">
                <a16:creationId xmlns:a16="http://schemas.microsoft.com/office/drawing/2014/main" id="{5B19821E-FD0B-BC4B-AA2D-645D4363BF70}"/>
              </a:ext>
            </a:extLst>
          </p:cNvPr>
          <p:cNvSpPr txBox="1">
            <a:spLocks/>
          </p:cNvSpPr>
          <p:nvPr/>
        </p:nvSpPr>
        <p:spPr>
          <a:xfrm>
            <a:off x="4143587" y="9119474"/>
            <a:ext cx="3169920" cy="480060"/>
          </a:xfrm>
          <a:prstGeom prst="rect">
            <a:avLst/>
          </a:prstGeom>
        </p:spPr>
        <p:txBody>
          <a:bodyPr vert="horz" lIns="96661" tIns="48331" rIns="96661" bIns="48331" rtlCol="0" anchor="b"/>
          <a:lstStyle>
            <a:defPPr>
              <a:defRPr lang="en-US"/>
            </a:defPPr>
            <a:lvl1pPr marL="0" algn="r" defTabSz="456791" rtl="0" eaLnBrk="1" latinLnBrk="0" hangingPunct="1">
              <a:defRPr sz="1300" kern="1200">
                <a:solidFill>
                  <a:schemeClr val="tx1"/>
                </a:solidFill>
                <a:latin typeface="+mn-lt"/>
                <a:ea typeface="+mn-ea"/>
                <a:cs typeface="+mn-cs"/>
              </a:defRPr>
            </a:lvl1pPr>
            <a:lvl2pPr marL="456791" algn="l" defTabSz="456791" rtl="0" eaLnBrk="1" latinLnBrk="0" hangingPunct="1">
              <a:defRPr sz="1800" kern="1200">
                <a:solidFill>
                  <a:schemeClr val="tx1"/>
                </a:solidFill>
                <a:latin typeface="+mn-lt"/>
                <a:ea typeface="+mn-ea"/>
                <a:cs typeface="+mn-cs"/>
              </a:defRPr>
            </a:lvl2pPr>
            <a:lvl3pPr marL="913586" algn="l" defTabSz="456791" rtl="0" eaLnBrk="1" latinLnBrk="0" hangingPunct="1">
              <a:defRPr sz="1800" kern="1200">
                <a:solidFill>
                  <a:schemeClr val="tx1"/>
                </a:solidFill>
                <a:latin typeface="+mn-lt"/>
                <a:ea typeface="+mn-ea"/>
                <a:cs typeface="+mn-cs"/>
              </a:defRPr>
            </a:lvl3pPr>
            <a:lvl4pPr marL="1370375" algn="l" defTabSz="456791" rtl="0" eaLnBrk="1" latinLnBrk="0" hangingPunct="1">
              <a:defRPr sz="1800" kern="1200">
                <a:solidFill>
                  <a:schemeClr val="tx1"/>
                </a:solidFill>
                <a:latin typeface="+mn-lt"/>
                <a:ea typeface="+mn-ea"/>
                <a:cs typeface="+mn-cs"/>
              </a:defRPr>
            </a:lvl4pPr>
            <a:lvl5pPr marL="1827170" algn="l" defTabSz="456791" rtl="0" eaLnBrk="1" latinLnBrk="0" hangingPunct="1">
              <a:defRPr sz="1800" kern="1200">
                <a:solidFill>
                  <a:schemeClr val="tx1"/>
                </a:solidFill>
                <a:latin typeface="+mn-lt"/>
                <a:ea typeface="+mn-ea"/>
                <a:cs typeface="+mn-cs"/>
              </a:defRPr>
            </a:lvl5pPr>
            <a:lvl6pPr marL="2283964" algn="l" defTabSz="456791" rtl="0" eaLnBrk="1" latinLnBrk="0" hangingPunct="1">
              <a:defRPr sz="1800" kern="1200">
                <a:solidFill>
                  <a:schemeClr val="tx1"/>
                </a:solidFill>
                <a:latin typeface="+mn-lt"/>
                <a:ea typeface="+mn-ea"/>
                <a:cs typeface="+mn-cs"/>
              </a:defRPr>
            </a:lvl6pPr>
            <a:lvl7pPr marL="2740758" algn="l" defTabSz="456791" rtl="0" eaLnBrk="1" latinLnBrk="0" hangingPunct="1">
              <a:defRPr sz="1800" kern="1200">
                <a:solidFill>
                  <a:schemeClr val="tx1"/>
                </a:solidFill>
                <a:latin typeface="+mn-lt"/>
                <a:ea typeface="+mn-ea"/>
                <a:cs typeface="+mn-cs"/>
              </a:defRPr>
            </a:lvl7pPr>
            <a:lvl8pPr marL="3197549" algn="l" defTabSz="456791" rtl="0" eaLnBrk="1" latinLnBrk="0" hangingPunct="1">
              <a:defRPr sz="1800" kern="1200">
                <a:solidFill>
                  <a:schemeClr val="tx1"/>
                </a:solidFill>
                <a:latin typeface="+mn-lt"/>
                <a:ea typeface="+mn-ea"/>
                <a:cs typeface="+mn-cs"/>
              </a:defRPr>
            </a:lvl8pPr>
            <a:lvl9pPr marL="3654343" algn="l" defTabSz="456791" rtl="0" eaLnBrk="1" latinLnBrk="0" hangingPunct="1">
              <a:defRPr sz="1800" kern="1200">
                <a:solidFill>
                  <a:schemeClr val="tx1"/>
                </a:solidFill>
                <a:latin typeface="+mn-lt"/>
                <a:ea typeface="+mn-ea"/>
                <a:cs typeface="+mn-cs"/>
              </a:defRPr>
            </a:lvl9pPr>
          </a:lstStyle>
          <a:p>
            <a:fld id="{EB05526C-738D-AB45-8E3C-942B59565119}" type="slidenum">
              <a:rPr lang="en-US" smtClean="0"/>
              <a:pPr/>
              <a:t>10</a:t>
            </a:fld>
            <a:endParaRPr lang="en-US" dirty="0"/>
          </a:p>
        </p:txBody>
      </p:sp>
    </p:spTree>
    <p:extLst>
      <p:ext uri="{BB962C8B-B14F-4D97-AF65-F5344CB8AC3E}">
        <p14:creationId xmlns:p14="http://schemas.microsoft.com/office/powerpoint/2010/main" val="1513334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C67EF7-0950-AC40-9B44-D7318F18478D}" type="slidenum">
              <a:rPr lang="en-US" smtClean="0"/>
              <a:pPr/>
              <a:t>11</a:t>
            </a:fld>
            <a:endParaRPr lang="en-US" dirty="0"/>
          </a:p>
        </p:txBody>
      </p:sp>
      <p:sp>
        <p:nvSpPr>
          <p:cNvPr id="12" name="Slide Image Placeholder 11"/>
          <p:cNvSpPr>
            <a:spLocks noGrp="1" noRot="1" noChangeAspect="1"/>
          </p:cNvSpPr>
          <p:nvPr>
            <p:ph type="sldImg"/>
          </p:nvPr>
        </p:nvSpPr>
        <p:spPr>
          <a:xfrm>
            <a:off x="600075" y="444500"/>
            <a:ext cx="3543300" cy="2659063"/>
          </a:xfrm>
        </p:spPr>
      </p:sp>
      <p:sp>
        <p:nvSpPr>
          <p:cNvPr id="13" name="Notes Placeholder 12"/>
          <p:cNvSpPr>
            <a:spLocks noGrp="1"/>
          </p:cNvSpPr>
          <p:nvPr>
            <p:ph type="body" idx="1"/>
          </p:nvPr>
        </p:nvSpPr>
        <p:spPr/>
        <p:txBody>
          <a:bodyPr/>
          <a:lstStyle/>
          <a:p>
            <a:r>
              <a:rPr lang="en-US" sz="1100" b="1" dirty="0"/>
              <a:t>Instructions to Participants:</a:t>
            </a:r>
            <a:endParaRPr lang="en-US" sz="1100" dirty="0"/>
          </a:p>
          <a:p>
            <a:pPr marL="171450" lvl="0" indent="-171450">
              <a:buFont typeface="Arial" panose="020B0604020202020204" pitchFamily="34" charset="0"/>
              <a:buChar char="•"/>
            </a:pPr>
            <a:r>
              <a:rPr lang="en-US" sz="1100" dirty="0"/>
              <a:t>Research has found that </a:t>
            </a:r>
            <a:r>
              <a:rPr lang="en-US" sz="1100" i="1" u="sng" dirty="0"/>
              <a:t>some</a:t>
            </a:r>
            <a:r>
              <a:rPr lang="en-US" sz="1100" dirty="0"/>
              <a:t> people benefit more from Look for the Good if they reduce the frequency of the activity.</a:t>
            </a:r>
          </a:p>
          <a:p>
            <a:pPr marL="171450" lvl="0" indent="-171450">
              <a:buFont typeface="Arial" panose="020B0604020202020204" pitchFamily="34" charset="0"/>
              <a:buChar char="•"/>
            </a:pPr>
            <a:r>
              <a:rPr lang="en-US" sz="1100" dirty="0"/>
              <a:t>For some people, writing things down everyday day can feel like a chore, rather than something to increase optimism.  </a:t>
            </a:r>
          </a:p>
          <a:p>
            <a:pPr marL="171450" lvl="0" indent="-171450">
              <a:buFont typeface="Arial" panose="020B0604020202020204" pitchFamily="34" charset="0"/>
              <a:buChar char="•"/>
            </a:pPr>
            <a:r>
              <a:rPr lang="en-US" sz="1100" dirty="0"/>
              <a:t>Find the right fit for you…but make sure you do it on a regular basis, not just when you feel stress.  </a:t>
            </a:r>
          </a:p>
          <a:p>
            <a:pPr marL="628241" lvl="1" indent="-171450">
              <a:buFont typeface="Arial" panose="020B0604020202020204" pitchFamily="34" charset="0"/>
              <a:buChar char="•"/>
            </a:pPr>
            <a:r>
              <a:rPr lang="en-US" sz="1100" dirty="0"/>
              <a:t>When you are first learning the skill, write down what you are grateful for </a:t>
            </a:r>
            <a:r>
              <a:rPr lang="en-US" sz="1100" b="1" dirty="0"/>
              <a:t>everyday</a:t>
            </a:r>
            <a:r>
              <a:rPr lang="en-US" sz="1100" dirty="0"/>
              <a:t>!</a:t>
            </a:r>
          </a:p>
          <a:p>
            <a:pPr marL="628241" lvl="1" indent="-171450">
              <a:buFont typeface="Arial" panose="020B0604020202020204" pitchFamily="34" charset="0"/>
              <a:buChar char="•"/>
            </a:pPr>
            <a:r>
              <a:rPr lang="en-US" sz="1100" dirty="0"/>
              <a:t>After this course:</a:t>
            </a:r>
          </a:p>
          <a:p>
            <a:pPr marL="1085036" lvl="2" indent="-171450">
              <a:buFont typeface="Arial" panose="020B0604020202020204" pitchFamily="34" charset="0"/>
              <a:buChar char="•"/>
            </a:pPr>
            <a:r>
              <a:rPr lang="en-US" sz="1100" dirty="0"/>
              <a:t>Continue to Look for the Good, but vary the frequency with which you do it until you get a sense of what works for you.  </a:t>
            </a:r>
          </a:p>
          <a:p>
            <a:pPr marL="1085036" lvl="2" indent="-171450">
              <a:buFont typeface="Arial" panose="020B0604020202020204" pitchFamily="34" charset="0"/>
              <a:buChar char="•"/>
            </a:pPr>
            <a:r>
              <a:rPr lang="en-US" sz="1100" dirty="0"/>
              <a:t>Find the right fit for you, but try to do it at least once a week.</a:t>
            </a:r>
          </a:p>
          <a:p>
            <a:endParaRPr lang="en-US" sz="1000" dirty="0"/>
          </a:p>
        </p:txBody>
      </p:sp>
    </p:spTree>
    <p:extLst>
      <p:ext uri="{BB962C8B-B14F-4D97-AF65-F5344CB8AC3E}">
        <p14:creationId xmlns:p14="http://schemas.microsoft.com/office/powerpoint/2010/main" val="2682825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05526C-738D-AB45-8E3C-942B59565119}" type="slidenum">
              <a:rPr lang="en-US" smtClean="0"/>
              <a:pPr/>
              <a:t>12</a:t>
            </a:fld>
            <a:endParaRPr lang="en-US" dirty="0"/>
          </a:p>
        </p:txBody>
      </p:sp>
      <p:sp>
        <p:nvSpPr>
          <p:cNvPr id="13" name="Slide Image Placeholder 12"/>
          <p:cNvSpPr>
            <a:spLocks noGrp="1" noRot="1" noChangeAspect="1"/>
          </p:cNvSpPr>
          <p:nvPr>
            <p:ph type="sldImg"/>
          </p:nvPr>
        </p:nvSpPr>
        <p:spPr>
          <a:xfrm>
            <a:off x="600075" y="444500"/>
            <a:ext cx="3543300" cy="2659063"/>
          </a:xfrm>
        </p:spPr>
      </p:sp>
    </p:spTree>
    <p:extLst>
      <p:ext uri="{BB962C8B-B14F-4D97-AF65-F5344CB8AC3E}">
        <p14:creationId xmlns:p14="http://schemas.microsoft.com/office/powerpoint/2010/main" val="3783573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6F283-B624-407F-AE52-79B103918E4D}" type="slidenum">
              <a:rPr lang="en-US" smtClean="0"/>
              <a:t>13</a:t>
            </a:fld>
            <a:endParaRPr lang="en-US"/>
          </a:p>
        </p:txBody>
      </p:sp>
    </p:spTree>
    <p:extLst>
      <p:ext uri="{BB962C8B-B14F-4D97-AF65-F5344CB8AC3E}">
        <p14:creationId xmlns:p14="http://schemas.microsoft.com/office/powerpoint/2010/main" val="346047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B05526C-738D-AB45-8E3C-942B59565119}" type="slidenum">
              <a:rPr lang="en-US" smtClean="0"/>
              <a:pPr/>
              <a:t>2</a:t>
            </a:fld>
            <a:endParaRPr lang="en-US" dirty="0"/>
          </a:p>
        </p:txBody>
      </p:sp>
      <p:sp>
        <p:nvSpPr>
          <p:cNvPr id="12" name="Slide Image Placeholder 11"/>
          <p:cNvSpPr>
            <a:spLocks noGrp="1" noRot="1" noChangeAspect="1"/>
          </p:cNvSpPr>
          <p:nvPr>
            <p:ph type="sldImg"/>
          </p:nvPr>
        </p:nvSpPr>
        <p:spPr>
          <a:xfrm>
            <a:off x="558800" y="444500"/>
            <a:ext cx="3543300" cy="2659063"/>
          </a:xfrm>
        </p:spPr>
      </p:sp>
      <p:sp>
        <p:nvSpPr>
          <p:cNvPr id="13" name="Notes Placeholder 1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baseline="0" dirty="0"/>
              <a:t>Instructions to Participants:</a:t>
            </a:r>
          </a:p>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a:p>
            <a:pPr marL="171450" lvl="0" indent="-171450">
              <a:buFont typeface="Arial" panose="020B0604020202020204" pitchFamily="34" charset="0"/>
              <a:buChar char="•"/>
            </a:pPr>
            <a:r>
              <a:rPr lang="en-US" sz="1100" dirty="0"/>
              <a:t>The goal of this skill is to help people build optimism and positive emotions.  </a:t>
            </a:r>
          </a:p>
          <a:p>
            <a:pPr marL="171450" lvl="0" indent="-171450">
              <a:buFont typeface="Arial" panose="020B0604020202020204" pitchFamily="34" charset="0"/>
              <a:buChar char="•"/>
            </a:pPr>
            <a:r>
              <a:rPr lang="en-US" sz="1100" dirty="0"/>
              <a:t>A regular gratitude practice can help you deal with those daily stressors, as well as more significant adversity in your life.  </a:t>
            </a:r>
          </a:p>
          <a:p>
            <a:pPr marL="171450" lvl="0" indent="-171450">
              <a:buFont typeface="Arial" panose="020B0604020202020204" pitchFamily="34" charset="0"/>
              <a:buChar char="•"/>
            </a:pPr>
            <a:r>
              <a:rPr lang="en-US" sz="1100" dirty="0"/>
              <a:t>Appreciating things in your life and focusing on the positive can help you adjust and move forward after stressful events.</a:t>
            </a:r>
          </a:p>
          <a:p>
            <a:pPr marL="171450" lvl="0" indent="-171450">
              <a:buFont typeface="Arial" panose="020B0604020202020204" pitchFamily="34" charset="0"/>
              <a:buChar char="•"/>
            </a:pPr>
            <a:r>
              <a:rPr lang="en-US" sz="1100" dirty="0"/>
              <a:t>Researchers have found that expressing gratitude can strengthen social relationships.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4128263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b="1" dirty="0"/>
              <a:t>Instructions to Participants:</a:t>
            </a:r>
            <a:endParaRPr lang="en-US" sz="1100" dirty="0"/>
          </a:p>
          <a:p>
            <a:pPr marL="171450" lvl="0" indent="-171450">
              <a:buFont typeface="Arial" panose="020B0604020202020204" pitchFamily="34" charset="0"/>
              <a:buChar char="•"/>
            </a:pPr>
            <a:r>
              <a:rPr lang="en-US" sz="1100" dirty="0"/>
              <a:t>Gratitude is a sense of wonder, thankfulness, and appreciation for life.</a:t>
            </a:r>
          </a:p>
          <a:p>
            <a:pPr marL="171450" lvl="0" indent="-171450">
              <a:buFont typeface="Arial" panose="020B0604020202020204" pitchFamily="34" charset="0"/>
              <a:buChar char="•"/>
            </a:pPr>
            <a:r>
              <a:rPr lang="en-US" sz="1100" dirty="0"/>
              <a:t>While we often focus on things that went wrong, cultivating gratitude is a tool that allows you to think about what went right.  By actively looking for the good things in our life, we boost positive emotions.</a:t>
            </a:r>
          </a:p>
          <a:p>
            <a:pPr marL="171450" lvl="0" indent="-171450">
              <a:buFont typeface="Arial" panose="020B0604020202020204" pitchFamily="34" charset="0"/>
              <a:buChar char="•"/>
            </a:pPr>
            <a:r>
              <a:rPr lang="en-US" sz="1100" dirty="0"/>
              <a:t>Resilient people don't have fewer negative emotions.  Instead, they feel </a:t>
            </a:r>
            <a:r>
              <a:rPr lang="en-US" sz="1100" b="1" dirty="0"/>
              <a:t>more</a:t>
            </a:r>
            <a:r>
              <a:rPr lang="en-US" sz="1100" dirty="0"/>
              <a:t> positive emotions, which allows them to rebound from stress and adversity more easily. </a:t>
            </a:r>
          </a:p>
        </p:txBody>
      </p:sp>
      <p:sp>
        <p:nvSpPr>
          <p:cNvPr id="4" name="Slide Number Placeholder 3"/>
          <p:cNvSpPr>
            <a:spLocks noGrp="1"/>
          </p:cNvSpPr>
          <p:nvPr>
            <p:ph type="sldNum" sz="quarter" idx="10"/>
          </p:nvPr>
        </p:nvSpPr>
        <p:spPr/>
        <p:txBody>
          <a:bodyPr/>
          <a:lstStyle/>
          <a:p>
            <a:fld id="{EB05526C-738D-AB45-8E3C-942B59565119}" type="slidenum">
              <a:rPr lang="en-US" smtClean="0"/>
              <a:pPr/>
              <a:t>3</a:t>
            </a:fld>
            <a:endParaRPr lang="en-US" dirty="0"/>
          </a:p>
        </p:txBody>
      </p:sp>
      <p:sp>
        <p:nvSpPr>
          <p:cNvPr id="13" name="Slide Image Placeholder 12"/>
          <p:cNvSpPr>
            <a:spLocks noGrp="1" noRot="1" noChangeAspect="1"/>
          </p:cNvSpPr>
          <p:nvPr>
            <p:ph type="sldImg"/>
          </p:nvPr>
        </p:nvSpPr>
        <p:spPr>
          <a:xfrm>
            <a:off x="600075" y="420688"/>
            <a:ext cx="3543300" cy="2659062"/>
          </a:xfrm>
        </p:spPr>
      </p:sp>
    </p:spTree>
    <p:extLst>
      <p:ext uri="{BB962C8B-B14F-4D97-AF65-F5344CB8AC3E}">
        <p14:creationId xmlns:p14="http://schemas.microsoft.com/office/powerpoint/2010/main" val="111987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baseline="0" dirty="0"/>
              <a:t>Instructions to Participants:</a:t>
            </a:r>
          </a:p>
          <a:p>
            <a:pPr marL="171450" indent="-171450">
              <a:buFont typeface="Arial" panose="020B0604020202020204" pitchFamily="34" charset="0"/>
              <a:buChar char="•"/>
            </a:pPr>
            <a:endParaRPr lang="en-US" sz="1100" dirty="0"/>
          </a:p>
          <a:p>
            <a:pPr marL="171450" lvl="0" indent="-171450">
              <a:buFont typeface="Arial" panose="020B0604020202020204" pitchFamily="34" charset="0"/>
              <a:buChar char="•"/>
              <a:defRPr/>
            </a:pPr>
            <a:r>
              <a:rPr lang="en-US" sz="1100" dirty="0"/>
              <a:t>We have a natural “negativity bias.”</a:t>
            </a:r>
          </a:p>
          <a:p>
            <a:pPr marL="171450" lvl="0" indent="-171450">
              <a:buFont typeface="Arial" panose="020B0604020202020204" pitchFamily="34" charset="0"/>
              <a:buChar char="•"/>
              <a:defRPr/>
            </a:pPr>
            <a:endParaRPr lang="en-US" sz="1100" dirty="0"/>
          </a:p>
          <a:p>
            <a:pPr marL="171450" indent="-171450">
              <a:buFont typeface="Arial" panose="020B0604020202020204" pitchFamily="34" charset="0"/>
              <a:buChar char="•"/>
            </a:pPr>
            <a:r>
              <a:rPr lang="en-US" sz="1100" dirty="0"/>
              <a:t>We are hard-wired to focus on negative events and emotions.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We are more likely to remember negative things than positive things.  We process negative information more quickly than positive information.</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We work harder to avoid a bad mood than experience a good one</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Paying attention to those negative events (and danger) helped us to survive and trigger our fight, flight, or freeze instincts. But, that negativity bias may not serve us as productively any more.</a:t>
            </a:r>
          </a:p>
          <a:p>
            <a:pPr marL="171450" indent="-171450">
              <a:buFont typeface="Arial" panose="020B0604020202020204" pitchFamily="34" charset="0"/>
              <a:buChar char="•"/>
            </a:pPr>
            <a:endParaRPr lang="en-US" sz="1100" dirty="0"/>
          </a:p>
          <a:p>
            <a:endParaRPr lang="en-US" baseline="0" dirty="0"/>
          </a:p>
          <a:p>
            <a:pPr marL="0" indent="0">
              <a:buFontTx/>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2C67EF7-0950-AC40-9B44-D7318F18478D}" type="slidenum">
              <a:rPr lang="en-US" smtClean="0"/>
              <a:pPr/>
              <a:t>4</a:t>
            </a:fld>
            <a:endParaRPr lang="en-US" dirty="0"/>
          </a:p>
        </p:txBody>
      </p:sp>
      <p:sp>
        <p:nvSpPr>
          <p:cNvPr id="8" name="Slide Image Placeholder 7"/>
          <p:cNvSpPr>
            <a:spLocks noGrp="1" noRot="1" noChangeAspect="1"/>
          </p:cNvSpPr>
          <p:nvPr>
            <p:ph type="sldImg"/>
          </p:nvPr>
        </p:nvSpPr>
        <p:spPr>
          <a:xfrm>
            <a:off x="446088" y="528638"/>
            <a:ext cx="3635375" cy="2727325"/>
          </a:xfrm>
        </p:spPr>
      </p:sp>
    </p:spTree>
    <p:extLst>
      <p:ext uri="{BB962C8B-B14F-4D97-AF65-F5344CB8AC3E}">
        <p14:creationId xmlns:p14="http://schemas.microsoft.com/office/powerpoint/2010/main" val="28805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baseline="0" dirty="0"/>
              <a:t>Instructions to Participants: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sz="1100" dirty="0"/>
              <a:t>Positive emotions are the “fuel” for resilience.  They can help us find meaning in our daily experiences, which in turn, builds more positive emotions.  Psychologist Barb Fredrickson calls this the “upward spiral.” </a:t>
            </a:r>
          </a:p>
          <a:p>
            <a:pPr marL="171450" lvl="0" indent="-171450">
              <a:buFont typeface="Arial" panose="020B0604020202020204" pitchFamily="34" charset="0"/>
              <a:buChar char="•"/>
            </a:pPr>
            <a:r>
              <a:rPr lang="en-US" sz="1100" dirty="0"/>
              <a:t>Looking for good things helps us counteract our negativity bias.</a:t>
            </a:r>
          </a:p>
          <a:p>
            <a:pPr marL="171450" lvl="0" indent="-171450">
              <a:buFont typeface="Arial" panose="020B0604020202020204" pitchFamily="34" charset="0"/>
              <a:buChar char="•"/>
            </a:pPr>
            <a:r>
              <a:rPr lang="en-US" sz="1100" dirty="0"/>
              <a:t>Experiencing gratitude and other positive emotions make us more likely to discover and develop new skills, and be more creative.  Positive emotions help us refocus ou</a:t>
            </a:r>
            <a:r>
              <a:rPr lang="en-US" dirty="0"/>
              <a:t>r </a:t>
            </a:r>
            <a:r>
              <a:rPr lang="en-US" sz="1100" dirty="0"/>
              <a:t>attention on good things and helps us perform better.</a:t>
            </a:r>
          </a:p>
          <a:p>
            <a:endParaRPr lang="en-US" baseline="0" dirty="0"/>
          </a:p>
          <a:p>
            <a:pPr marL="0" indent="0">
              <a:buFontTx/>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2C67EF7-0950-AC40-9B44-D7318F18478D}" type="slidenum">
              <a:rPr lang="en-US" smtClean="0"/>
              <a:pPr/>
              <a:t>5</a:t>
            </a:fld>
            <a:endParaRPr lang="en-US" dirty="0"/>
          </a:p>
        </p:txBody>
      </p:sp>
      <p:sp>
        <p:nvSpPr>
          <p:cNvPr id="8" name="Slide Image Placeholder 7"/>
          <p:cNvSpPr>
            <a:spLocks noGrp="1" noRot="1" noChangeAspect="1"/>
          </p:cNvSpPr>
          <p:nvPr>
            <p:ph type="sldImg"/>
          </p:nvPr>
        </p:nvSpPr>
        <p:spPr>
          <a:xfrm>
            <a:off x="576263" y="561975"/>
            <a:ext cx="3373437" cy="2532063"/>
          </a:xfrm>
        </p:spPr>
      </p:sp>
    </p:spTree>
    <p:extLst>
      <p:ext uri="{BB962C8B-B14F-4D97-AF65-F5344CB8AC3E}">
        <p14:creationId xmlns:p14="http://schemas.microsoft.com/office/powerpoint/2010/main" val="245948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B05526C-738D-AB45-8E3C-942B59565119}" type="slidenum">
              <a:rPr lang="en-US" smtClean="0"/>
              <a:pPr/>
              <a:t>6</a:t>
            </a:fld>
            <a:endParaRPr lang="en-US" dirty="0"/>
          </a:p>
        </p:txBody>
      </p:sp>
      <p:sp>
        <p:nvSpPr>
          <p:cNvPr id="12" name="Slide Image Placeholder 11"/>
          <p:cNvSpPr>
            <a:spLocks noGrp="1" noRot="1" noChangeAspect="1"/>
          </p:cNvSpPr>
          <p:nvPr>
            <p:ph type="sldImg"/>
          </p:nvPr>
        </p:nvSpPr>
        <p:spPr>
          <a:xfrm>
            <a:off x="492125" y="420688"/>
            <a:ext cx="3543300" cy="2659062"/>
          </a:xfrm>
        </p:spPr>
      </p:sp>
      <p:sp>
        <p:nvSpPr>
          <p:cNvPr id="13" name="Notes Placeholder 1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Tx/>
              <a:buNone/>
              <a:tabLst/>
              <a:defRPr/>
            </a:pPr>
            <a:r>
              <a:rPr lang="en-US" sz="1100" b="1" baseline="0" dirty="0"/>
              <a:t>Instructions to Participants:</a:t>
            </a:r>
          </a:p>
          <a:p>
            <a:endParaRPr lang="en-US" sz="1100" dirty="0"/>
          </a:p>
          <a:p>
            <a:pPr marL="171450" indent="-171450">
              <a:buFont typeface="Arial" panose="020B0604020202020204" pitchFamily="34" charset="0"/>
              <a:buChar char="•"/>
            </a:pPr>
            <a:r>
              <a:rPr lang="en-US" sz="1100" baseline="0" dirty="0"/>
              <a:t>Here’s the skill:  Think about something you are grateful for.  </a:t>
            </a:r>
          </a:p>
          <a:p>
            <a:pPr marL="171450" indent="-171450">
              <a:buFont typeface="Arial" panose="020B0604020202020204" pitchFamily="34" charset="0"/>
              <a:buChar char="•"/>
            </a:pPr>
            <a:endParaRPr lang="en-US" sz="1100" baseline="0" dirty="0"/>
          </a:p>
          <a:p>
            <a:pPr marL="171450" indent="-171450">
              <a:buFont typeface="Arial" panose="020B0604020202020204" pitchFamily="34" charset="0"/>
              <a:buChar char="•"/>
            </a:pPr>
            <a:r>
              <a:rPr lang="en-US" sz="1100" baseline="0" dirty="0"/>
              <a:t>Now, think about why it went well or how you or others in your life contributed to the good thing that happened.  Those follow-up questions are key.  Research shows that the reflection piece helps to make the exercise more meaningful (rather than just writing down a list of three good things, you have to take time to be reflective about them, which elicits more positive emotions).  </a:t>
            </a:r>
          </a:p>
          <a:p>
            <a:pPr marL="171450" indent="-171450">
              <a:buFont typeface="Arial" panose="020B0604020202020204" pitchFamily="34" charset="0"/>
              <a:buChar char="•"/>
            </a:pPr>
            <a:endParaRPr lang="en-US" sz="1100" baseline="0" dirty="0"/>
          </a:p>
          <a:p>
            <a:pPr marL="171450" indent="-171450">
              <a:buFont typeface="Arial" panose="020B0604020202020204" pitchFamily="34" charset="0"/>
              <a:buChar char="•"/>
            </a:pPr>
            <a:r>
              <a:rPr lang="en-US" sz="1100" baseline="0" dirty="0"/>
              <a:t>Stay focused on things that happened in the last 24 hours so you can focus on something recent.  </a:t>
            </a:r>
          </a:p>
          <a:p>
            <a:endParaRPr lang="en-US" baseline="0" dirty="0"/>
          </a:p>
          <a:p>
            <a:endParaRPr lang="en-US" dirty="0"/>
          </a:p>
          <a:p>
            <a:endParaRPr lang="en-US" baseline="0" dirty="0"/>
          </a:p>
          <a:p>
            <a:endParaRPr lang="en-US" dirty="0"/>
          </a:p>
          <a:p>
            <a:endParaRPr lang="en-US" dirty="0"/>
          </a:p>
        </p:txBody>
      </p:sp>
    </p:spTree>
    <p:extLst>
      <p:ext uri="{BB962C8B-B14F-4D97-AF65-F5344CB8AC3E}">
        <p14:creationId xmlns:p14="http://schemas.microsoft.com/office/powerpoint/2010/main" val="1463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36563" y="3362415"/>
            <a:ext cx="3600250" cy="6237119"/>
          </a:xfrm>
          <a:prstGeom prst="rect">
            <a:avLst/>
          </a:prstGeom>
        </p:spPr>
        <p:txBody>
          <a:bodyPr/>
          <a:lstStyle/>
          <a:p>
            <a:r>
              <a:rPr lang="en-US" sz="1100" b="1" dirty="0"/>
              <a:t>Facilitated Discussion:</a:t>
            </a:r>
          </a:p>
          <a:p>
            <a:endParaRPr lang="en-US" sz="1100" dirty="0"/>
          </a:p>
          <a:p>
            <a:pPr lvl="0"/>
            <a:r>
              <a:rPr lang="en-US" sz="1100" dirty="0"/>
              <a:t>Look for the Good is a relatively simple skill.  So, why do you think a gratitude practice builds resilience?</a:t>
            </a:r>
          </a:p>
          <a:p>
            <a:pPr lvl="0"/>
            <a:r>
              <a:rPr lang="en-US" sz="1100" dirty="0"/>
              <a:t>Possible responses: </a:t>
            </a:r>
          </a:p>
          <a:p>
            <a:pPr lvl="1"/>
            <a:r>
              <a:rPr lang="en-US" sz="1100" dirty="0"/>
              <a:t>Feeling gratitude provides an opportunity for positive emotions, which improves our performance.  </a:t>
            </a:r>
          </a:p>
          <a:p>
            <a:pPr lvl="1"/>
            <a:r>
              <a:rPr lang="en-US" sz="1100" dirty="0"/>
              <a:t>It also counteracts our natural negativity bias by helping us focus on something positive.</a:t>
            </a:r>
          </a:p>
          <a:p>
            <a:pPr lvl="1"/>
            <a:r>
              <a:rPr lang="en-US" sz="1100" dirty="0"/>
              <a:t>Reflecting on the cause of the event also helps us think about the assets we have in our life, rather than only focusing on our challenges. </a:t>
            </a:r>
          </a:p>
          <a:p>
            <a:pPr marL="628241"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7</a:t>
            </a:fld>
            <a:endParaRPr lang="en-US" dirty="0"/>
          </a:p>
        </p:txBody>
      </p:sp>
      <p:sp>
        <p:nvSpPr>
          <p:cNvPr id="13" name="Slide Image Placeholder 12"/>
          <p:cNvSpPr>
            <a:spLocks noGrp="1" noRot="1" noChangeAspect="1"/>
          </p:cNvSpPr>
          <p:nvPr>
            <p:ph type="sldImg"/>
          </p:nvPr>
        </p:nvSpPr>
        <p:spPr>
          <a:xfrm>
            <a:off x="436563" y="441325"/>
            <a:ext cx="3543300" cy="2659063"/>
          </a:xfrm>
        </p:spPr>
      </p:sp>
    </p:spTree>
    <p:extLst>
      <p:ext uri="{BB962C8B-B14F-4D97-AF65-F5344CB8AC3E}">
        <p14:creationId xmlns:p14="http://schemas.microsoft.com/office/powerpoint/2010/main" val="956640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358775"/>
            <a:ext cx="3733800" cy="28003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05526C-738D-AB45-8E3C-942B59565119}" type="slidenum">
              <a:rPr lang="en-US" smtClean="0"/>
              <a:pPr/>
              <a:t>8</a:t>
            </a:fld>
            <a:endParaRPr lang="en-US" dirty="0"/>
          </a:p>
        </p:txBody>
      </p:sp>
    </p:spTree>
    <p:extLst>
      <p:ext uri="{BB962C8B-B14F-4D97-AF65-F5344CB8AC3E}">
        <p14:creationId xmlns:p14="http://schemas.microsoft.com/office/powerpoint/2010/main" val="3703897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49250"/>
            <a:ext cx="3760787" cy="2820988"/>
          </a:xfrm>
        </p:spPr>
      </p:sp>
      <p:sp>
        <p:nvSpPr>
          <p:cNvPr id="3" name="Notes Placeholder 2"/>
          <p:cNvSpPr>
            <a:spLocks noGrp="1"/>
          </p:cNvSpPr>
          <p:nvPr>
            <p:ph type="body" idx="1"/>
          </p:nvPr>
        </p:nvSpPr>
        <p:spPr/>
        <p:txBody>
          <a:bodyPr/>
          <a:lstStyle/>
          <a:p>
            <a:r>
              <a:rPr lang="en-US" sz="1100" b="1" dirty="0"/>
              <a:t>Instructions to Participants:</a:t>
            </a:r>
          </a:p>
          <a:p>
            <a:endParaRPr lang="en-US" sz="1100" dirty="0"/>
          </a:p>
          <a:p>
            <a:pPr marL="171450" lvl="0" indent="-171450">
              <a:buFont typeface="Arial" panose="020B0604020202020204" pitchFamily="34" charset="0"/>
              <a:buChar char="•"/>
            </a:pPr>
            <a:r>
              <a:rPr lang="en-US" sz="1100" dirty="0"/>
              <a:t>Now we’d like you to focus on something good that has happened in the last 24 hours and do the same exercise individually.  Reflect on what you are grateful for, why it went well, or why it is meaningful, and what others may have contributed?</a:t>
            </a:r>
          </a:p>
          <a:p>
            <a:pPr marL="171450" lvl="0" indent="-171450">
              <a:buFont typeface="Arial" panose="020B0604020202020204" pitchFamily="34" charset="0"/>
              <a:buChar char="•"/>
            </a:pPr>
            <a:r>
              <a:rPr lang="en-US" sz="1100" dirty="0"/>
              <a:t>Then, share with a partner.  </a:t>
            </a:r>
          </a:p>
        </p:txBody>
      </p:sp>
      <p:sp>
        <p:nvSpPr>
          <p:cNvPr id="4" name="Slide Number Placeholder 3"/>
          <p:cNvSpPr>
            <a:spLocks noGrp="1"/>
          </p:cNvSpPr>
          <p:nvPr>
            <p:ph type="sldNum" sz="quarter" idx="10"/>
          </p:nvPr>
        </p:nvSpPr>
        <p:spPr/>
        <p:txBody>
          <a:bodyPr/>
          <a:lstStyle/>
          <a:p>
            <a:fld id="{EB05526C-738D-AB45-8E3C-942B59565119}" type="slidenum">
              <a:rPr lang="en-US" smtClean="0"/>
              <a:pPr/>
              <a:t>9</a:t>
            </a:fld>
            <a:endParaRPr lang="en-US" dirty="0"/>
          </a:p>
        </p:txBody>
      </p:sp>
    </p:spTree>
    <p:extLst>
      <p:ext uri="{BB962C8B-B14F-4D97-AF65-F5344CB8AC3E}">
        <p14:creationId xmlns:p14="http://schemas.microsoft.com/office/powerpoint/2010/main" val="2981232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1A818B-49B5-7A46-A10F-2B3150EF4B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16" t="12977" r="19216" b="16903"/>
          <a:stretch/>
        </p:blipFill>
        <p:spPr>
          <a:xfrm>
            <a:off x="3108360" y="4306163"/>
            <a:ext cx="2961766" cy="2096532"/>
          </a:xfrm>
          <a:prstGeom prst="rect">
            <a:avLst/>
          </a:prstGeom>
        </p:spPr>
      </p:pic>
      <p:sp>
        <p:nvSpPr>
          <p:cNvPr id="6" name="TextBox 5">
            <a:extLst>
              <a:ext uri="{FF2B5EF4-FFF2-40B4-BE49-F238E27FC236}">
                <a16:creationId xmlns:a16="http://schemas.microsoft.com/office/drawing/2014/main" id="{817DB5B5-9DCE-AF4A-99CB-FC631237C8AA}"/>
              </a:ext>
            </a:extLst>
          </p:cNvPr>
          <p:cNvSpPr txBox="1"/>
          <p:nvPr userDrawn="1"/>
        </p:nvSpPr>
        <p:spPr>
          <a:xfrm>
            <a:off x="2938719" y="1339121"/>
            <a:ext cx="3301047" cy="369332"/>
          </a:xfrm>
          <a:prstGeom prst="rect">
            <a:avLst/>
          </a:prstGeom>
          <a:solidFill>
            <a:srgbClr val="003046"/>
          </a:solidFill>
        </p:spPr>
        <p:txBody>
          <a:bodyPr wrap="square" rtlCol="0" anchor="ctr">
            <a:spAutoFit/>
          </a:bodyPr>
          <a:lstStyle/>
          <a:p>
            <a:pPr algn="ctr"/>
            <a:r>
              <a:rPr lang="en-US" b="1" i="0" dirty="0">
                <a:solidFill>
                  <a:schemeClr val="bg2"/>
                </a:solidFill>
                <a:latin typeface="Avenir Black" panose="02000503020000020003" pitchFamily="2" charset="0"/>
              </a:rPr>
              <a:t>SKILL</a:t>
            </a:r>
          </a:p>
        </p:txBody>
      </p:sp>
    </p:spTree>
    <p:extLst>
      <p:ext uri="{BB962C8B-B14F-4D97-AF65-F5344CB8AC3E}">
        <p14:creationId xmlns:p14="http://schemas.microsoft.com/office/powerpoint/2010/main" val="229731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0" y="1435110"/>
            <a:ext cx="3008313" cy="4691063"/>
          </a:xfrm>
        </p:spPr>
        <p:txBody>
          <a:bodyPr/>
          <a:lstStyle>
            <a:lvl1pPr marL="0" indent="0">
              <a:buNone/>
              <a:defRPr sz="1400"/>
            </a:lvl1pPr>
            <a:lvl2pPr marL="456791" indent="0">
              <a:buNone/>
              <a:defRPr sz="1200"/>
            </a:lvl2pPr>
            <a:lvl3pPr marL="913586" indent="0">
              <a:buNone/>
              <a:defRPr sz="1000"/>
            </a:lvl3pPr>
            <a:lvl4pPr marL="1370375" indent="0">
              <a:buNone/>
              <a:defRPr sz="900"/>
            </a:lvl4pPr>
            <a:lvl5pPr marL="1827170" indent="0">
              <a:buNone/>
              <a:defRPr sz="900"/>
            </a:lvl5pPr>
            <a:lvl6pPr marL="2283964" indent="0">
              <a:buNone/>
              <a:defRPr sz="900"/>
            </a:lvl6pPr>
            <a:lvl7pPr marL="2740758" indent="0">
              <a:buNone/>
              <a:defRPr sz="900"/>
            </a:lvl7pPr>
            <a:lvl8pPr marL="3197549" indent="0">
              <a:buNone/>
              <a:defRPr sz="900"/>
            </a:lvl8pPr>
            <a:lvl9pPr marL="3654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509D5B-8E5F-E243-9644-A109F21E6BC7}" type="datetime1">
              <a:rPr lang="en-US" smtClean="0"/>
              <a:t>5/6/2019</a:t>
            </a:fld>
            <a:endParaRPr lang="en-US" dirty="0"/>
          </a:p>
        </p:txBody>
      </p:sp>
      <p:sp>
        <p:nvSpPr>
          <p:cNvPr id="6" name="Footer Placeholder 5"/>
          <p:cNvSpPr>
            <a:spLocks noGrp="1"/>
          </p:cNvSpPr>
          <p:nvPr>
            <p:ph type="ftr" sz="quarter" idx="11"/>
          </p:nvPr>
        </p:nvSpPr>
        <p:spPr/>
        <p:txBody>
          <a:bodyPr/>
          <a:lstStyle/>
          <a:p>
            <a:r>
              <a:rPr lang="en-US" dirty="0"/>
              <a:t>@ TechWerks 2015</a:t>
            </a:r>
          </a:p>
        </p:txBody>
      </p:sp>
      <p:sp>
        <p:nvSpPr>
          <p:cNvPr id="7" name="Slide Number Placeholder 6"/>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298451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1" indent="0">
              <a:buNone/>
              <a:defRPr sz="2800"/>
            </a:lvl2pPr>
            <a:lvl3pPr marL="913586" indent="0">
              <a:buNone/>
              <a:defRPr sz="2400"/>
            </a:lvl3pPr>
            <a:lvl4pPr marL="1370375" indent="0">
              <a:buNone/>
              <a:defRPr sz="2000"/>
            </a:lvl4pPr>
            <a:lvl5pPr marL="1827170" indent="0">
              <a:buNone/>
              <a:defRPr sz="2000"/>
            </a:lvl5pPr>
            <a:lvl6pPr marL="2283964" indent="0">
              <a:buNone/>
              <a:defRPr sz="2000"/>
            </a:lvl6pPr>
            <a:lvl7pPr marL="2740758" indent="0">
              <a:buNone/>
              <a:defRPr sz="2000"/>
            </a:lvl7pPr>
            <a:lvl8pPr marL="3197549" indent="0">
              <a:buNone/>
              <a:defRPr sz="2000"/>
            </a:lvl8pPr>
            <a:lvl9pPr marL="3654343" indent="0">
              <a:buNone/>
              <a:defRPr sz="2000"/>
            </a:lvl9pPr>
          </a:lstStyle>
          <a:p>
            <a:endParaRPr lang="en-US"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791" indent="0">
              <a:buNone/>
              <a:defRPr sz="1200"/>
            </a:lvl2pPr>
            <a:lvl3pPr marL="913586" indent="0">
              <a:buNone/>
              <a:defRPr sz="1000"/>
            </a:lvl3pPr>
            <a:lvl4pPr marL="1370375" indent="0">
              <a:buNone/>
              <a:defRPr sz="900"/>
            </a:lvl4pPr>
            <a:lvl5pPr marL="1827170" indent="0">
              <a:buNone/>
              <a:defRPr sz="900"/>
            </a:lvl5pPr>
            <a:lvl6pPr marL="2283964" indent="0">
              <a:buNone/>
              <a:defRPr sz="900"/>
            </a:lvl6pPr>
            <a:lvl7pPr marL="2740758" indent="0">
              <a:buNone/>
              <a:defRPr sz="900"/>
            </a:lvl7pPr>
            <a:lvl8pPr marL="3197549" indent="0">
              <a:buNone/>
              <a:defRPr sz="900"/>
            </a:lvl8pPr>
            <a:lvl9pPr marL="3654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22DA0-BFD8-9240-A86B-9C263495BC5A}" type="datetime1">
              <a:rPr lang="en-US" smtClean="0"/>
              <a:t>5/6/2019</a:t>
            </a:fld>
            <a:endParaRPr lang="en-US" dirty="0"/>
          </a:p>
        </p:txBody>
      </p:sp>
      <p:sp>
        <p:nvSpPr>
          <p:cNvPr id="6" name="Footer Placeholder 5"/>
          <p:cNvSpPr>
            <a:spLocks noGrp="1"/>
          </p:cNvSpPr>
          <p:nvPr>
            <p:ph type="ftr" sz="quarter" idx="11"/>
          </p:nvPr>
        </p:nvSpPr>
        <p:spPr/>
        <p:txBody>
          <a:bodyPr/>
          <a:lstStyle/>
          <a:p>
            <a:r>
              <a:rPr lang="en-US" dirty="0"/>
              <a:t>@ TechWerks 2015</a:t>
            </a:r>
          </a:p>
        </p:txBody>
      </p:sp>
      <p:sp>
        <p:nvSpPr>
          <p:cNvPr id="7" name="Slide Number Placeholder 6"/>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110458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6C51C6-15C4-F644-A114-9166B7CFB549}" type="datetime1">
              <a:rPr lang="en-US" smtClean="0"/>
              <a:t>5/6/2019</a:t>
            </a:fld>
            <a:endParaRPr lang="en-US" dirty="0"/>
          </a:p>
        </p:txBody>
      </p:sp>
      <p:sp>
        <p:nvSpPr>
          <p:cNvPr id="5" name="Footer Placeholder 4"/>
          <p:cNvSpPr>
            <a:spLocks noGrp="1"/>
          </p:cNvSpPr>
          <p:nvPr>
            <p:ph type="ftr" sz="quarter" idx="11"/>
          </p:nvPr>
        </p:nvSpPr>
        <p:spPr/>
        <p:txBody>
          <a:bodyPr/>
          <a:lstStyle/>
          <a:p>
            <a:r>
              <a:rPr lang="en-US" dirty="0"/>
              <a:t>@ TechWerks 2015</a:t>
            </a:r>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1102134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D9447-9A15-2546-894D-CD80C03846B6}" type="datetime1">
              <a:rPr lang="en-US" smtClean="0"/>
              <a:t>5/6/2019</a:t>
            </a:fld>
            <a:endParaRPr lang="en-US" dirty="0"/>
          </a:p>
        </p:txBody>
      </p:sp>
      <p:sp>
        <p:nvSpPr>
          <p:cNvPr id="5" name="Footer Placeholder 4"/>
          <p:cNvSpPr>
            <a:spLocks noGrp="1"/>
          </p:cNvSpPr>
          <p:nvPr>
            <p:ph type="ftr" sz="quarter" idx="11"/>
          </p:nvPr>
        </p:nvSpPr>
        <p:spPr/>
        <p:txBody>
          <a:bodyPr/>
          <a:lstStyle/>
          <a:p>
            <a:r>
              <a:rPr lang="en-US" dirty="0"/>
              <a:t>@ TechWerks 2015</a:t>
            </a:r>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620057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2969" y="1151930"/>
            <a:ext cx="7358063" cy="2321719"/>
          </a:xfrm>
          <a:prstGeom prst="rect">
            <a:avLst/>
          </a:prstGeom>
        </p:spPr>
        <p:txBody>
          <a:bodyPr anchor="b"/>
          <a:lstStyle/>
          <a:p>
            <a:r>
              <a:rPr dirty="0"/>
              <a:t>Title Text</a:t>
            </a:r>
          </a:p>
        </p:txBody>
      </p:sp>
      <p:sp>
        <p:nvSpPr>
          <p:cNvPr id="12" name="Body Level One…"/>
          <p:cNvSpPr txBox="1">
            <a:spLocks noGrp="1"/>
          </p:cNvSpPr>
          <p:nvPr>
            <p:ph type="body" sz="quarter" idx="1"/>
          </p:nvPr>
        </p:nvSpPr>
        <p:spPr>
          <a:xfrm>
            <a:off x="892969" y="3545086"/>
            <a:ext cx="7358063" cy="794742"/>
          </a:xfrm>
          <a:prstGeom prst="rect">
            <a:avLst/>
          </a:prstGeom>
        </p:spPr>
        <p:txBody>
          <a:bodyPr anchor="t"/>
          <a:lstStyle>
            <a:lvl1pPr marL="0" indent="0" algn="ctr">
              <a:spcBef>
                <a:spcPts val="0"/>
              </a:spcBef>
              <a:buSzTx/>
              <a:buNone/>
              <a:defRPr sz="2601"/>
            </a:lvl1pPr>
            <a:lvl2pPr marL="0" indent="160729" algn="ctr">
              <a:spcBef>
                <a:spcPts val="0"/>
              </a:spcBef>
              <a:buSzTx/>
              <a:buNone/>
              <a:defRPr sz="2601"/>
            </a:lvl2pPr>
            <a:lvl3pPr marL="0" indent="321457" algn="ctr">
              <a:spcBef>
                <a:spcPts val="0"/>
              </a:spcBef>
              <a:buSzTx/>
              <a:buNone/>
              <a:defRPr sz="2601"/>
            </a:lvl3pPr>
            <a:lvl4pPr marL="0" indent="482186" algn="ctr">
              <a:spcBef>
                <a:spcPts val="0"/>
              </a:spcBef>
              <a:buSzTx/>
              <a:buNone/>
              <a:defRPr sz="2601"/>
            </a:lvl4pPr>
            <a:lvl5pPr marL="0" indent="642915"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t>‹#›</a:t>
            </a:fld>
            <a:endParaRPr dirty="0"/>
          </a:p>
        </p:txBody>
      </p:sp>
    </p:spTree>
    <p:extLst>
      <p:ext uri="{BB962C8B-B14F-4D97-AF65-F5344CB8AC3E}">
        <p14:creationId xmlns:p14="http://schemas.microsoft.com/office/powerpoint/2010/main" val="6107097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b="0" i="0">
                <a:latin typeface="Garamond" charset="0"/>
                <a:ea typeface="Garamond" charset="0"/>
                <a:cs typeface="Garamond" charset="0"/>
              </a:defRPr>
            </a:lvl1pPr>
            <a:lvl2pPr>
              <a:defRPr b="0" i="0">
                <a:latin typeface="Garamond" charset="0"/>
                <a:ea typeface="Garamond" charset="0"/>
                <a:cs typeface="Garamond" charset="0"/>
              </a:defRPr>
            </a:lvl2pPr>
            <a:lvl3pPr>
              <a:defRPr b="0" i="0">
                <a:latin typeface="Garamond" charset="0"/>
                <a:ea typeface="Garamond" charset="0"/>
                <a:cs typeface="Garamond" charset="0"/>
              </a:defRPr>
            </a:lvl3pPr>
            <a:lvl4pPr>
              <a:defRPr b="0" i="0">
                <a:latin typeface="Garamond" charset="0"/>
                <a:ea typeface="Garamond" charset="0"/>
                <a:cs typeface="Garamond" charset="0"/>
              </a:defRPr>
            </a:lvl4pPr>
            <a:lvl5pPr>
              <a:defRPr b="0" i="0">
                <a:latin typeface="Garamond" charset="0"/>
                <a:ea typeface="Garamond" charset="0"/>
                <a:cs typeface="Garamon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0E6477-D797-0D46-A432-9199282C04EC}" type="datetime1">
              <a:rPr lang="en-US" smtClean="0"/>
              <a:t>5/6/2019</a:t>
            </a:fld>
            <a:endParaRPr lang="en-US" dirty="0"/>
          </a:p>
        </p:txBody>
      </p:sp>
      <p:sp>
        <p:nvSpPr>
          <p:cNvPr id="5" name="Footer Placeholder 4"/>
          <p:cNvSpPr>
            <a:spLocks noGrp="1"/>
          </p:cNvSpPr>
          <p:nvPr>
            <p:ph type="ftr" sz="quarter" idx="11"/>
          </p:nvPr>
        </p:nvSpPr>
        <p:spPr/>
        <p:txBody>
          <a:bodyPr/>
          <a:lstStyle/>
          <a:p>
            <a:r>
              <a:rPr lang="en-US" dirty="0"/>
              <a:t>@ TechWerks 2015</a:t>
            </a:r>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29396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6791" indent="0">
              <a:buNone/>
              <a:defRPr sz="1800">
                <a:solidFill>
                  <a:schemeClr val="tx1">
                    <a:tint val="75000"/>
                  </a:schemeClr>
                </a:solidFill>
              </a:defRPr>
            </a:lvl2pPr>
            <a:lvl3pPr marL="913586" indent="0">
              <a:buNone/>
              <a:defRPr sz="1600">
                <a:solidFill>
                  <a:schemeClr val="tx1">
                    <a:tint val="75000"/>
                  </a:schemeClr>
                </a:solidFill>
              </a:defRPr>
            </a:lvl3pPr>
            <a:lvl4pPr marL="1370375" indent="0">
              <a:buNone/>
              <a:defRPr sz="1400">
                <a:solidFill>
                  <a:schemeClr val="tx1">
                    <a:tint val="75000"/>
                  </a:schemeClr>
                </a:solidFill>
              </a:defRPr>
            </a:lvl4pPr>
            <a:lvl5pPr marL="1827170" indent="0">
              <a:buNone/>
              <a:defRPr sz="1400">
                <a:solidFill>
                  <a:schemeClr val="tx1">
                    <a:tint val="75000"/>
                  </a:schemeClr>
                </a:solidFill>
              </a:defRPr>
            </a:lvl5pPr>
            <a:lvl6pPr marL="2283964" indent="0">
              <a:buNone/>
              <a:defRPr sz="1400">
                <a:solidFill>
                  <a:schemeClr val="tx1">
                    <a:tint val="75000"/>
                  </a:schemeClr>
                </a:solidFill>
              </a:defRPr>
            </a:lvl6pPr>
            <a:lvl7pPr marL="2740758" indent="0">
              <a:buNone/>
              <a:defRPr sz="1400">
                <a:solidFill>
                  <a:schemeClr val="tx1">
                    <a:tint val="75000"/>
                  </a:schemeClr>
                </a:solidFill>
              </a:defRPr>
            </a:lvl7pPr>
            <a:lvl8pPr marL="3197549" indent="0">
              <a:buNone/>
              <a:defRPr sz="1400">
                <a:solidFill>
                  <a:schemeClr val="tx1">
                    <a:tint val="75000"/>
                  </a:schemeClr>
                </a:solidFill>
              </a:defRPr>
            </a:lvl8pPr>
            <a:lvl9pPr marL="3654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F932D-1703-7140-B73D-494176D39EFE}" type="datetime1">
              <a:rPr lang="en-US" smtClean="0"/>
              <a:t>5/6/2019</a:t>
            </a:fld>
            <a:endParaRPr lang="en-US" dirty="0"/>
          </a:p>
        </p:txBody>
      </p:sp>
      <p:sp>
        <p:nvSpPr>
          <p:cNvPr id="5" name="Footer Placeholder 4"/>
          <p:cNvSpPr>
            <a:spLocks noGrp="1"/>
          </p:cNvSpPr>
          <p:nvPr>
            <p:ph type="ftr" sz="quarter" idx="11"/>
          </p:nvPr>
        </p:nvSpPr>
        <p:spPr/>
        <p:txBody>
          <a:bodyPr/>
          <a:lstStyle/>
          <a:p>
            <a:r>
              <a:rPr lang="en-US" dirty="0"/>
              <a:t>@ TechWerks 2015</a:t>
            </a:r>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114149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877D55-D321-6D4D-ACC8-4E1FEC876C7E}" type="datetime1">
              <a:rPr lang="en-US" smtClean="0"/>
              <a:t>5/6/2019</a:t>
            </a:fld>
            <a:endParaRPr lang="en-US" dirty="0"/>
          </a:p>
        </p:txBody>
      </p:sp>
      <p:sp>
        <p:nvSpPr>
          <p:cNvPr id="6" name="Footer Placeholder 5"/>
          <p:cNvSpPr>
            <a:spLocks noGrp="1"/>
          </p:cNvSpPr>
          <p:nvPr>
            <p:ph type="ftr" sz="quarter" idx="11"/>
          </p:nvPr>
        </p:nvSpPr>
        <p:spPr/>
        <p:txBody>
          <a:bodyPr/>
          <a:lstStyle/>
          <a:p>
            <a:r>
              <a:rPr lang="en-US" dirty="0"/>
              <a:t>@ TechWerks 2015</a:t>
            </a:r>
          </a:p>
        </p:txBody>
      </p:sp>
      <p:sp>
        <p:nvSpPr>
          <p:cNvPr id="7" name="Slide Number Placeholder 6"/>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104747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791" indent="0">
              <a:buNone/>
              <a:defRPr sz="2000" b="1"/>
            </a:lvl2pPr>
            <a:lvl3pPr marL="913586" indent="0">
              <a:buNone/>
              <a:defRPr sz="1800" b="1"/>
            </a:lvl3pPr>
            <a:lvl4pPr marL="1370375" indent="0">
              <a:buNone/>
              <a:defRPr sz="1600" b="1"/>
            </a:lvl4pPr>
            <a:lvl5pPr marL="1827170" indent="0">
              <a:buNone/>
              <a:defRPr sz="1600" b="1"/>
            </a:lvl5pPr>
            <a:lvl6pPr marL="2283964" indent="0">
              <a:buNone/>
              <a:defRPr sz="1600" b="1"/>
            </a:lvl6pPr>
            <a:lvl7pPr marL="2740758" indent="0">
              <a:buNone/>
              <a:defRPr sz="1600" b="1"/>
            </a:lvl7pPr>
            <a:lvl8pPr marL="3197549" indent="0">
              <a:buNone/>
              <a:defRPr sz="1600" b="1"/>
            </a:lvl8pPr>
            <a:lvl9pPr marL="36543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2"/>
          </a:xfrm>
        </p:spPr>
        <p:txBody>
          <a:bodyPr anchor="b"/>
          <a:lstStyle>
            <a:lvl1pPr marL="0" indent="0">
              <a:buNone/>
              <a:defRPr sz="2400" b="1"/>
            </a:lvl1pPr>
            <a:lvl2pPr marL="456791" indent="0">
              <a:buNone/>
              <a:defRPr sz="2000" b="1"/>
            </a:lvl2pPr>
            <a:lvl3pPr marL="913586" indent="0">
              <a:buNone/>
              <a:defRPr sz="1800" b="1"/>
            </a:lvl3pPr>
            <a:lvl4pPr marL="1370375" indent="0">
              <a:buNone/>
              <a:defRPr sz="1600" b="1"/>
            </a:lvl4pPr>
            <a:lvl5pPr marL="1827170" indent="0">
              <a:buNone/>
              <a:defRPr sz="1600" b="1"/>
            </a:lvl5pPr>
            <a:lvl6pPr marL="2283964" indent="0">
              <a:buNone/>
              <a:defRPr sz="1600" b="1"/>
            </a:lvl6pPr>
            <a:lvl7pPr marL="2740758" indent="0">
              <a:buNone/>
              <a:defRPr sz="1600" b="1"/>
            </a:lvl7pPr>
            <a:lvl8pPr marL="3197549" indent="0">
              <a:buNone/>
              <a:defRPr sz="1600" b="1"/>
            </a:lvl8pPr>
            <a:lvl9pPr marL="3654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A4F6E7-8BD1-6E42-AF01-61D98660EA31}" type="datetime1">
              <a:rPr lang="en-US" smtClean="0"/>
              <a:t>5/6/2019</a:t>
            </a:fld>
            <a:endParaRPr lang="en-US" dirty="0"/>
          </a:p>
        </p:txBody>
      </p:sp>
      <p:sp>
        <p:nvSpPr>
          <p:cNvPr id="8" name="Footer Placeholder 7"/>
          <p:cNvSpPr>
            <a:spLocks noGrp="1"/>
          </p:cNvSpPr>
          <p:nvPr>
            <p:ph type="ftr" sz="quarter" idx="11"/>
          </p:nvPr>
        </p:nvSpPr>
        <p:spPr/>
        <p:txBody>
          <a:bodyPr/>
          <a:lstStyle/>
          <a:p>
            <a:r>
              <a:rPr lang="en-US" dirty="0"/>
              <a:t>@ TechWerks 2015</a:t>
            </a:r>
          </a:p>
        </p:txBody>
      </p:sp>
      <p:sp>
        <p:nvSpPr>
          <p:cNvPr id="9" name="Slide Number Placeholder 8"/>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1042493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0024C7-42AE-E647-A954-977FAFB58D02}" type="datetime1">
              <a:rPr lang="en-US" smtClean="0"/>
              <a:t>5/6/2019</a:t>
            </a:fld>
            <a:endParaRPr lang="en-US" dirty="0"/>
          </a:p>
        </p:txBody>
      </p:sp>
      <p:sp>
        <p:nvSpPr>
          <p:cNvPr id="4" name="Footer Placeholder 3"/>
          <p:cNvSpPr>
            <a:spLocks noGrp="1"/>
          </p:cNvSpPr>
          <p:nvPr>
            <p:ph type="ftr" sz="quarter" idx="11"/>
          </p:nvPr>
        </p:nvSpPr>
        <p:spPr/>
        <p:txBody>
          <a:bodyPr/>
          <a:lstStyle/>
          <a:p>
            <a:r>
              <a:rPr lang="en-US" dirty="0"/>
              <a:t>@ TechWerks 2015</a:t>
            </a:r>
          </a:p>
        </p:txBody>
      </p:sp>
      <p:sp>
        <p:nvSpPr>
          <p:cNvPr id="5" name="Slide Number Placeholder 4"/>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1927617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2959" y="3291089"/>
            <a:ext cx="7772400" cy="1362075"/>
          </a:xfrm>
        </p:spPr>
        <p:txBody>
          <a:bodyPr anchor="t"/>
          <a:lstStyle>
            <a:lvl1pPr algn="ctr">
              <a:defRPr sz="4000" b="1" i="0" cap="none">
                <a:solidFill>
                  <a:schemeClr val="tx1"/>
                </a:solidFill>
                <a:latin typeface="Avenir Black" panose="02000503020000020003" pitchFamily="2" charset="0"/>
              </a:defRPr>
            </a:lvl1pPr>
          </a:lstStyle>
          <a:p>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
        <p:nvSpPr>
          <p:cNvPr id="7" name="TextBox 6">
            <a:extLst>
              <a:ext uri="{FF2B5EF4-FFF2-40B4-BE49-F238E27FC236}">
                <a16:creationId xmlns:a16="http://schemas.microsoft.com/office/drawing/2014/main" id="{DBAFBE61-CA46-6949-8AC3-39A155166862}"/>
              </a:ext>
            </a:extLst>
          </p:cNvPr>
          <p:cNvSpPr txBox="1"/>
          <p:nvPr userDrawn="1"/>
        </p:nvSpPr>
        <p:spPr>
          <a:xfrm>
            <a:off x="3058635" y="2778066"/>
            <a:ext cx="3301047" cy="369332"/>
          </a:xfrm>
          <a:prstGeom prst="rect">
            <a:avLst/>
          </a:prstGeom>
          <a:solidFill>
            <a:schemeClr val="tx1"/>
          </a:solidFill>
        </p:spPr>
        <p:txBody>
          <a:bodyPr wrap="square" rtlCol="0" anchor="ctr">
            <a:spAutoFit/>
          </a:bodyPr>
          <a:lstStyle/>
          <a:p>
            <a:pPr algn="ctr"/>
            <a:r>
              <a:rPr lang="en-US" b="1" i="0" dirty="0">
                <a:solidFill>
                  <a:schemeClr val="bg2"/>
                </a:solidFill>
                <a:latin typeface="Avenir Black" panose="02000503020000020003" pitchFamily="2" charset="0"/>
              </a:rPr>
              <a:t>SKILL</a:t>
            </a:r>
          </a:p>
        </p:txBody>
      </p:sp>
    </p:spTree>
    <p:extLst>
      <p:ext uri="{BB962C8B-B14F-4D97-AF65-F5344CB8AC3E}">
        <p14:creationId xmlns:p14="http://schemas.microsoft.com/office/powerpoint/2010/main" val="41277603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3124" y="3212712"/>
            <a:ext cx="7772400" cy="1362075"/>
          </a:xfrm>
        </p:spPr>
        <p:txBody>
          <a:bodyPr anchor="t"/>
          <a:lstStyle>
            <a:lvl1pPr algn="ctr">
              <a:defRPr sz="4000" b="1" i="0" cap="none">
                <a:solidFill>
                  <a:schemeClr val="tx2"/>
                </a:solidFill>
                <a:latin typeface="Avenir Black" panose="02000503020000020003" pitchFamily="2" charset="0"/>
              </a:defRPr>
            </a:lvl1pPr>
          </a:lstStyle>
          <a:p>
            <a:endParaRPr lang="en-US" dirty="0"/>
          </a:p>
        </p:txBody>
      </p:sp>
      <p:sp>
        <p:nvSpPr>
          <p:cNvPr id="7" name="TextBox 6">
            <a:extLst>
              <a:ext uri="{FF2B5EF4-FFF2-40B4-BE49-F238E27FC236}">
                <a16:creationId xmlns:a16="http://schemas.microsoft.com/office/drawing/2014/main" id="{DBAFBE61-CA46-6949-8AC3-39A155166862}"/>
              </a:ext>
            </a:extLst>
          </p:cNvPr>
          <p:cNvSpPr txBox="1"/>
          <p:nvPr userDrawn="1"/>
        </p:nvSpPr>
        <p:spPr>
          <a:xfrm>
            <a:off x="2918800" y="2725815"/>
            <a:ext cx="3301047" cy="369332"/>
          </a:xfrm>
          <a:prstGeom prst="rect">
            <a:avLst/>
          </a:prstGeom>
          <a:solidFill>
            <a:schemeClr val="tx2"/>
          </a:solidFill>
        </p:spPr>
        <p:txBody>
          <a:bodyPr wrap="square" rtlCol="0" anchor="ctr">
            <a:spAutoFit/>
          </a:bodyPr>
          <a:lstStyle/>
          <a:p>
            <a:pPr algn="ctr"/>
            <a:r>
              <a:rPr lang="en-US" b="1" i="0" dirty="0">
                <a:solidFill>
                  <a:schemeClr val="bg1"/>
                </a:solidFill>
                <a:latin typeface="Avenir Black" panose="02000503020000020003" pitchFamily="2" charset="0"/>
              </a:rPr>
              <a:t>ACTIVITY</a:t>
            </a:r>
          </a:p>
        </p:txBody>
      </p:sp>
    </p:spTree>
    <p:extLst>
      <p:ext uri="{BB962C8B-B14F-4D97-AF65-F5344CB8AC3E}">
        <p14:creationId xmlns:p14="http://schemas.microsoft.com/office/powerpoint/2010/main" val="257076910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16A5F-153F-FA4D-9D09-091733C8D1ED}" type="datetime1">
              <a:rPr lang="en-US" smtClean="0"/>
              <a:t>5/6/2019</a:t>
            </a:fld>
            <a:endParaRPr lang="en-US" dirty="0"/>
          </a:p>
        </p:txBody>
      </p:sp>
      <p:sp>
        <p:nvSpPr>
          <p:cNvPr id="3" name="Footer Placeholder 2"/>
          <p:cNvSpPr>
            <a:spLocks noGrp="1"/>
          </p:cNvSpPr>
          <p:nvPr>
            <p:ph type="ftr" sz="quarter" idx="11"/>
          </p:nvPr>
        </p:nvSpPr>
        <p:spPr/>
        <p:txBody>
          <a:bodyPr/>
          <a:lstStyle/>
          <a:p>
            <a:r>
              <a:rPr lang="en-US" dirty="0"/>
              <a:t>@ TechWerks 2015</a:t>
            </a:r>
          </a:p>
        </p:txBody>
      </p:sp>
      <p:sp>
        <p:nvSpPr>
          <p:cNvPr id="4" name="Slide Number Placeholder 3"/>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419738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9169"/>
            <a:ext cx="8229600" cy="1143000"/>
          </a:xfrm>
          <a:prstGeom prst="rect">
            <a:avLst/>
          </a:prstGeom>
        </p:spPr>
        <p:txBody>
          <a:bodyPr vert="horz" lIns="91357" tIns="45678" rIns="91357" bIns="45678"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357" tIns="45678" rIns="91357" bIns="4567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357" tIns="45678" rIns="91357" bIns="45678" rtlCol="0" anchor="ctr"/>
          <a:lstStyle>
            <a:lvl1pPr algn="l">
              <a:defRPr sz="1200">
                <a:solidFill>
                  <a:schemeClr val="tx1">
                    <a:tint val="75000"/>
                  </a:schemeClr>
                </a:solidFill>
              </a:defRPr>
            </a:lvl1pPr>
          </a:lstStyle>
          <a:p>
            <a:fld id="{4C704443-33DC-9449-A421-3824B4BFA832}" type="datetime1">
              <a:rPr lang="en-US" smtClean="0"/>
              <a:t>5/6/2019</a:t>
            </a:fld>
            <a:endParaRPr lang="en-US"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357" tIns="45678" rIns="91357" bIns="45678" rtlCol="0" anchor="ctr"/>
          <a:lstStyle>
            <a:lvl1pPr algn="ctr">
              <a:defRPr sz="1200">
                <a:solidFill>
                  <a:schemeClr val="tx1">
                    <a:tint val="75000"/>
                  </a:schemeClr>
                </a:solidFill>
              </a:defRPr>
            </a:lvl1pPr>
          </a:lstStyle>
          <a:p>
            <a:r>
              <a:rPr lang="en-US" dirty="0"/>
              <a:t>@ TechWerks 2015</a:t>
            </a: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357" tIns="45678" rIns="91357" bIns="45678" rtlCol="0" anchor="ctr"/>
          <a:lstStyle>
            <a:lvl1pPr algn="r">
              <a:defRPr sz="1200">
                <a:solidFill>
                  <a:schemeClr val="tx1">
                    <a:tint val="75000"/>
                  </a:schemeClr>
                </a:solidFill>
              </a:defRPr>
            </a:lvl1p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289930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3" r:id="rId7"/>
    <p:sldLayoutId id="2147483664" r:id="rId8"/>
    <p:sldLayoutId id="2147483655" r:id="rId9"/>
    <p:sldLayoutId id="2147483656" r:id="rId10"/>
    <p:sldLayoutId id="2147483657" r:id="rId11"/>
    <p:sldLayoutId id="2147483658" r:id="rId12"/>
    <p:sldLayoutId id="2147483659" r:id="rId13"/>
    <p:sldLayoutId id="2147483660" r:id="rId14"/>
  </p:sldLayoutIdLst>
  <p:hf sldNum="0" hdr="0" ftr="0" dt="0"/>
  <p:txStyles>
    <p:titleStyle>
      <a:lvl1pPr algn="ctr" defTabSz="456791" rtl="0" eaLnBrk="1" latinLnBrk="0" hangingPunct="1">
        <a:spcBef>
          <a:spcPct val="0"/>
        </a:spcBef>
        <a:buNone/>
        <a:defRPr sz="4400" b="1" i="0" kern="1200">
          <a:solidFill>
            <a:schemeClr val="tx1"/>
          </a:solidFill>
          <a:latin typeface="Avenir Black" panose="02000503020000020003" pitchFamily="2" charset="0"/>
          <a:ea typeface="Avenir Black" panose="02000503020000020003" pitchFamily="2" charset="0"/>
          <a:cs typeface="Avenir Black" panose="02000503020000020003" pitchFamily="2" charset="0"/>
        </a:defRPr>
      </a:lvl1pPr>
    </p:titleStyle>
    <p:bodyStyle>
      <a:lvl1pPr marL="342596" indent="-342596" algn="l" defTabSz="456791" rtl="0" eaLnBrk="1" latinLnBrk="0" hangingPunct="1">
        <a:spcBef>
          <a:spcPct val="20000"/>
        </a:spcBef>
        <a:buFont typeface="Arial"/>
        <a:buChar char="•"/>
        <a:defRPr sz="40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1pPr>
      <a:lvl2pPr marL="742288" indent="-285495" algn="l" defTabSz="456791" rtl="0" eaLnBrk="1" latinLnBrk="0" hangingPunct="1">
        <a:spcBef>
          <a:spcPct val="20000"/>
        </a:spcBef>
        <a:buFont typeface="Arial"/>
        <a:buChar char="–"/>
        <a:defRPr sz="36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2pPr>
      <a:lvl3pPr marL="1141981" indent="-228398" algn="l" defTabSz="456791" rtl="0" eaLnBrk="1" latinLnBrk="0" hangingPunct="1">
        <a:spcBef>
          <a:spcPct val="20000"/>
        </a:spcBef>
        <a:buFont typeface="Arial"/>
        <a:buChar char="•"/>
        <a:defRPr sz="32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3pPr>
      <a:lvl4pPr marL="1598774" indent="-228398" algn="l" defTabSz="456791" rtl="0" eaLnBrk="1" latinLnBrk="0" hangingPunct="1">
        <a:spcBef>
          <a:spcPct val="20000"/>
        </a:spcBef>
        <a:buFont typeface="Arial"/>
        <a:buChar char="–"/>
        <a:defRPr sz="28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4pPr>
      <a:lvl5pPr marL="2055567" indent="-228398" algn="l" defTabSz="456791" rtl="0" eaLnBrk="1" latinLnBrk="0" hangingPunct="1">
        <a:spcBef>
          <a:spcPct val="20000"/>
        </a:spcBef>
        <a:buFont typeface="Arial"/>
        <a:buChar char="»"/>
        <a:defRPr sz="28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5pPr>
      <a:lvl6pPr marL="2512361" indent="-228398" algn="l" defTabSz="456791" rtl="0" eaLnBrk="1" latinLnBrk="0" hangingPunct="1">
        <a:spcBef>
          <a:spcPct val="20000"/>
        </a:spcBef>
        <a:buFont typeface="Arial"/>
        <a:buChar char="•"/>
        <a:defRPr sz="2000" kern="1200">
          <a:solidFill>
            <a:schemeClr val="tx1"/>
          </a:solidFill>
          <a:latin typeface="+mn-lt"/>
          <a:ea typeface="+mn-ea"/>
          <a:cs typeface="+mn-cs"/>
        </a:defRPr>
      </a:lvl6pPr>
      <a:lvl7pPr marL="2969154" indent="-228398" algn="l" defTabSz="456791" rtl="0" eaLnBrk="1" latinLnBrk="0" hangingPunct="1">
        <a:spcBef>
          <a:spcPct val="20000"/>
        </a:spcBef>
        <a:buFont typeface="Arial"/>
        <a:buChar char="•"/>
        <a:defRPr sz="2000" kern="1200">
          <a:solidFill>
            <a:schemeClr val="tx1"/>
          </a:solidFill>
          <a:latin typeface="+mn-lt"/>
          <a:ea typeface="+mn-ea"/>
          <a:cs typeface="+mn-cs"/>
        </a:defRPr>
      </a:lvl7pPr>
      <a:lvl8pPr marL="3425945" indent="-228398" algn="l" defTabSz="456791" rtl="0" eaLnBrk="1" latinLnBrk="0" hangingPunct="1">
        <a:spcBef>
          <a:spcPct val="20000"/>
        </a:spcBef>
        <a:buFont typeface="Arial"/>
        <a:buChar char="•"/>
        <a:defRPr sz="2000" kern="1200">
          <a:solidFill>
            <a:schemeClr val="tx1"/>
          </a:solidFill>
          <a:latin typeface="+mn-lt"/>
          <a:ea typeface="+mn-ea"/>
          <a:cs typeface="+mn-cs"/>
        </a:defRPr>
      </a:lvl8pPr>
      <a:lvl9pPr marL="3882738" indent="-228398" algn="l" defTabSz="45679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91" rtl="0" eaLnBrk="1" latinLnBrk="0" hangingPunct="1">
        <a:defRPr sz="1800" kern="1200">
          <a:solidFill>
            <a:schemeClr val="tx1"/>
          </a:solidFill>
          <a:latin typeface="+mn-lt"/>
          <a:ea typeface="+mn-ea"/>
          <a:cs typeface="+mn-cs"/>
        </a:defRPr>
      </a:lvl1pPr>
      <a:lvl2pPr marL="456791" algn="l" defTabSz="456791" rtl="0" eaLnBrk="1" latinLnBrk="0" hangingPunct="1">
        <a:defRPr sz="1800" kern="1200">
          <a:solidFill>
            <a:schemeClr val="tx1"/>
          </a:solidFill>
          <a:latin typeface="+mn-lt"/>
          <a:ea typeface="+mn-ea"/>
          <a:cs typeface="+mn-cs"/>
        </a:defRPr>
      </a:lvl2pPr>
      <a:lvl3pPr marL="913586" algn="l" defTabSz="456791" rtl="0" eaLnBrk="1" latinLnBrk="0" hangingPunct="1">
        <a:defRPr sz="1800" kern="1200">
          <a:solidFill>
            <a:schemeClr val="tx1"/>
          </a:solidFill>
          <a:latin typeface="+mn-lt"/>
          <a:ea typeface="+mn-ea"/>
          <a:cs typeface="+mn-cs"/>
        </a:defRPr>
      </a:lvl3pPr>
      <a:lvl4pPr marL="1370375" algn="l" defTabSz="456791" rtl="0" eaLnBrk="1" latinLnBrk="0" hangingPunct="1">
        <a:defRPr sz="1800" kern="1200">
          <a:solidFill>
            <a:schemeClr val="tx1"/>
          </a:solidFill>
          <a:latin typeface="+mn-lt"/>
          <a:ea typeface="+mn-ea"/>
          <a:cs typeface="+mn-cs"/>
        </a:defRPr>
      </a:lvl4pPr>
      <a:lvl5pPr marL="1827170" algn="l" defTabSz="456791" rtl="0" eaLnBrk="1" latinLnBrk="0" hangingPunct="1">
        <a:defRPr sz="1800" kern="1200">
          <a:solidFill>
            <a:schemeClr val="tx1"/>
          </a:solidFill>
          <a:latin typeface="+mn-lt"/>
          <a:ea typeface="+mn-ea"/>
          <a:cs typeface="+mn-cs"/>
        </a:defRPr>
      </a:lvl5pPr>
      <a:lvl6pPr marL="2283964" algn="l" defTabSz="456791" rtl="0" eaLnBrk="1" latinLnBrk="0" hangingPunct="1">
        <a:defRPr sz="1800" kern="1200">
          <a:solidFill>
            <a:schemeClr val="tx1"/>
          </a:solidFill>
          <a:latin typeface="+mn-lt"/>
          <a:ea typeface="+mn-ea"/>
          <a:cs typeface="+mn-cs"/>
        </a:defRPr>
      </a:lvl6pPr>
      <a:lvl7pPr marL="2740758" algn="l" defTabSz="456791" rtl="0" eaLnBrk="1" latinLnBrk="0" hangingPunct="1">
        <a:defRPr sz="1800" kern="1200">
          <a:solidFill>
            <a:schemeClr val="tx1"/>
          </a:solidFill>
          <a:latin typeface="+mn-lt"/>
          <a:ea typeface="+mn-ea"/>
          <a:cs typeface="+mn-cs"/>
        </a:defRPr>
      </a:lvl7pPr>
      <a:lvl8pPr marL="3197549" algn="l" defTabSz="456791" rtl="0" eaLnBrk="1" latinLnBrk="0" hangingPunct="1">
        <a:defRPr sz="1800" kern="1200">
          <a:solidFill>
            <a:schemeClr val="tx1"/>
          </a:solidFill>
          <a:latin typeface="+mn-lt"/>
          <a:ea typeface="+mn-ea"/>
          <a:cs typeface="+mn-cs"/>
        </a:defRPr>
      </a:lvl8pPr>
      <a:lvl9pPr marL="3654343" algn="l" defTabSz="4567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5546-8190-A841-AA7B-BF6B75066733}"/>
              </a:ext>
            </a:extLst>
          </p:cNvPr>
          <p:cNvSpPr txBox="1">
            <a:spLocks/>
          </p:cNvSpPr>
          <p:nvPr/>
        </p:nvSpPr>
        <p:spPr>
          <a:xfrm>
            <a:off x="457200" y="2286000"/>
            <a:ext cx="8229600" cy="1143000"/>
          </a:xfrm>
          <a:prstGeom prst="rect">
            <a:avLst/>
          </a:prstGeom>
        </p:spPr>
        <p:txBody>
          <a:bodyPr>
            <a:normAutofit fontScale="90000" lnSpcReduction="20000"/>
          </a:bodyPr>
          <a:lstStyle>
            <a:lvl1pPr algn="ctr" defTabSz="456791" rtl="0" eaLnBrk="1" latinLnBrk="0" hangingPunct="1">
              <a:spcBef>
                <a:spcPct val="0"/>
              </a:spcBef>
              <a:buNone/>
              <a:defRPr sz="4400" b="1" i="0" kern="1200">
                <a:solidFill>
                  <a:schemeClr val="tx1"/>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dirty="0"/>
              <a:t>Gratitude:</a:t>
            </a:r>
          </a:p>
          <a:p>
            <a:r>
              <a:rPr lang="en-US" dirty="0"/>
              <a:t>Look for the Good</a:t>
            </a:r>
          </a:p>
        </p:txBody>
      </p:sp>
    </p:spTree>
    <p:extLst>
      <p:ext uri="{BB962C8B-B14F-4D97-AF65-F5344CB8AC3E}">
        <p14:creationId xmlns:p14="http://schemas.microsoft.com/office/powerpoint/2010/main" val="2329314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Define Your Values"/>
          <p:cNvSpPr txBox="1"/>
          <p:nvPr/>
        </p:nvSpPr>
        <p:spPr>
          <a:xfrm>
            <a:off x="857998" y="2382282"/>
            <a:ext cx="7428003" cy="2534348"/>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defTabSz="457200">
              <a:defRPr sz="5500" b="0">
                <a:solidFill>
                  <a:srgbClr val="FFFFFF"/>
                </a:solidFill>
                <a:latin typeface="Quicksand Regular"/>
                <a:ea typeface="Quicksand Regular"/>
                <a:cs typeface="Quicksand Regular"/>
                <a:sym typeface="Quicksand Regular"/>
              </a:defRPr>
            </a:lvl1pPr>
          </a:lstStyle>
          <a:p>
            <a:pPr algn="ctr"/>
            <a:r>
              <a:rPr lang="en-US" sz="3200" dirty="0">
                <a:solidFill>
                  <a:srgbClr val="002060"/>
                </a:solidFill>
                <a:latin typeface="Avenir Roman" panose="02000503020000020003" pitchFamily="2" charset="0"/>
              </a:rPr>
              <a:t>What was </a:t>
            </a:r>
            <a:r>
              <a:rPr lang="en-US" sz="3200" dirty="0">
                <a:solidFill>
                  <a:srgbClr val="003046"/>
                </a:solidFill>
                <a:latin typeface="Avenir Roman" panose="02000503020000020003" pitchFamily="2" charset="0"/>
              </a:rPr>
              <a:t>challenging about the activity?</a:t>
            </a:r>
          </a:p>
          <a:p>
            <a:pPr algn="ctr"/>
            <a:endParaRPr lang="en-US" sz="3200" dirty="0">
              <a:solidFill>
                <a:srgbClr val="003046"/>
              </a:solidFill>
              <a:latin typeface="Avenir Roman" panose="02000503020000020003" pitchFamily="2" charset="0"/>
            </a:endParaRPr>
          </a:p>
          <a:p>
            <a:pPr algn="ctr"/>
            <a:r>
              <a:rPr lang="en-US" sz="3200" dirty="0">
                <a:solidFill>
                  <a:srgbClr val="003046"/>
                </a:solidFill>
                <a:latin typeface="Avenir Roman" panose="02000503020000020003" pitchFamily="2" charset="0"/>
              </a:rPr>
              <a:t>What was helpful?</a:t>
            </a:r>
          </a:p>
          <a:p>
            <a:pPr algn="ctr"/>
            <a:endParaRPr lang="en-US" sz="3200" dirty="0">
              <a:solidFill>
                <a:srgbClr val="003046"/>
              </a:solidFill>
              <a:latin typeface="Avenir Roman" panose="02000503020000020003" pitchFamily="2" charset="0"/>
            </a:endParaRPr>
          </a:p>
        </p:txBody>
      </p:sp>
      <p:sp>
        <p:nvSpPr>
          <p:cNvPr id="3" name="Title 2">
            <a:extLst>
              <a:ext uri="{FF2B5EF4-FFF2-40B4-BE49-F238E27FC236}">
                <a16:creationId xmlns:a16="http://schemas.microsoft.com/office/drawing/2014/main" id="{F05CD0FA-9836-E341-B48F-B52CEFE16B76}"/>
              </a:ext>
            </a:extLst>
          </p:cNvPr>
          <p:cNvSpPr>
            <a:spLocks noGrp="1"/>
          </p:cNvSpPr>
          <p:nvPr>
            <p:ph type="title"/>
          </p:nvPr>
        </p:nvSpPr>
        <p:spPr>
          <a:xfrm>
            <a:off x="666526" y="237924"/>
            <a:ext cx="7895583" cy="1206783"/>
          </a:xfrm>
        </p:spPr>
        <p:txBody>
          <a:bodyPr>
            <a:normAutofit/>
          </a:bodyPr>
          <a:lstStyle/>
          <a:p>
            <a:r>
              <a:rPr lang="en-US" dirty="0"/>
              <a:t>Debrief</a:t>
            </a:r>
          </a:p>
        </p:txBody>
      </p:sp>
    </p:spTree>
    <p:extLst>
      <p:ext uri="{BB962C8B-B14F-4D97-AF65-F5344CB8AC3E}">
        <p14:creationId xmlns:p14="http://schemas.microsoft.com/office/powerpoint/2010/main" val="182824703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Do I Have to Look for the Good Every day?</a:t>
            </a:r>
          </a:p>
        </p:txBody>
      </p:sp>
      <p:sp>
        <p:nvSpPr>
          <p:cNvPr id="3" name="Content Placeholder 2"/>
          <p:cNvSpPr>
            <a:spLocks noGrp="1"/>
          </p:cNvSpPr>
          <p:nvPr>
            <p:ph idx="1"/>
          </p:nvPr>
        </p:nvSpPr>
        <p:spPr>
          <a:xfrm>
            <a:off x="457200" y="1874304"/>
            <a:ext cx="8229600" cy="4525963"/>
          </a:xfrm>
        </p:spPr>
        <p:txBody>
          <a:bodyPr>
            <a:normAutofit/>
          </a:bodyPr>
          <a:lstStyle/>
          <a:p>
            <a:r>
              <a:rPr lang="en-US" i="1" u="sng" dirty="0"/>
              <a:t>Some</a:t>
            </a:r>
            <a:r>
              <a:rPr lang="en-US" dirty="0"/>
              <a:t> people benefit more if they reduce the frequency of using the journal</a:t>
            </a:r>
          </a:p>
          <a:p>
            <a:pPr lvl="1"/>
            <a:r>
              <a:rPr lang="en-US" dirty="0"/>
              <a:t>Not a chore</a:t>
            </a:r>
          </a:p>
          <a:p>
            <a:pPr lvl="1"/>
            <a:r>
              <a:rPr lang="en-US" dirty="0"/>
              <a:t>Find the right fit for you—daily or weekly</a:t>
            </a:r>
          </a:p>
          <a:p>
            <a:pPr lvl="1"/>
            <a:r>
              <a:rPr lang="en-US" b="1" dirty="0"/>
              <a:t>Do it on a regular basis</a:t>
            </a:r>
          </a:p>
        </p:txBody>
      </p:sp>
      <p:sp>
        <p:nvSpPr>
          <p:cNvPr id="4" name="TextBox 3"/>
          <p:cNvSpPr txBox="1"/>
          <p:nvPr/>
        </p:nvSpPr>
        <p:spPr>
          <a:xfrm>
            <a:off x="6153985" y="6400267"/>
            <a:ext cx="2141441" cy="400101"/>
          </a:xfrm>
          <a:prstGeom prst="rect">
            <a:avLst/>
          </a:prstGeom>
          <a:noFill/>
        </p:spPr>
        <p:txBody>
          <a:bodyPr wrap="none" lIns="91432" tIns="45716" rIns="91432" bIns="45716" rtlCol="0">
            <a:spAutoFit/>
          </a:bodyPr>
          <a:lstStyle/>
          <a:p>
            <a:r>
              <a:rPr lang="en-US" sz="2000" dirty="0"/>
              <a:t>Lyubomirsky, 2007</a:t>
            </a:r>
          </a:p>
        </p:txBody>
      </p:sp>
    </p:spTree>
    <p:extLst>
      <p:ext uri="{BB962C8B-B14F-4D97-AF65-F5344CB8AC3E}">
        <p14:creationId xmlns:p14="http://schemas.microsoft.com/office/powerpoint/2010/main" val="4145016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Skill Review: Gratitude: Look for the Good</a:t>
            </a:r>
          </a:p>
        </p:txBody>
      </p:sp>
      <p:sp>
        <p:nvSpPr>
          <p:cNvPr id="5" name="Content Placeholder 2"/>
          <p:cNvSpPr>
            <a:spLocks noGrp="1"/>
          </p:cNvSpPr>
          <p:nvPr>
            <p:ph idx="1"/>
          </p:nvPr>
        </p:nvSpPr>
        <p:spPr/>
        <p:txBody>
          <a:bodyPr>
            <a:normAutofit fontScale="92500"/>
          </a:bodyPr>
          <a:lstStyle/>
          <a:p>
            <a:r>
              <a:rPr lang="en-US" dirty="0">
                <a:latin typeface="Garamond" panose="02020404030301010803" pitchFamily="18" charset="0"/>
              </a:rPr>
              <a:t>Gratitude builds optimism and positive emotions, helps you cope with stress, and improves relationships</a:t>
            </a:r>
          </a:p>
          <a:p>
            <a:pPr lvl="1"/>
            <a:r>
              <a:rPr lang="en-US" dirty="0">
                <a:latin typeface="Garamond" panose="02020404030301010803" pitchFamily="18" charset="0"/>
              </a:rPr>
              <a:t>Develop a </a:t>
            </a:r>
            <a:r>
              <a:rPr lang="en-US" b="1" i="1" dirty="0">
                <a:latin typeface="Garamond" panose="02020404030301010803" pitchFamily="18" charset="0"/>
              </a:rPr>
              <a:t>regular</a:t>
            </a:r>
            <a:r>
              <a:rPr lang="en-US" dirty="0">
                <a:latin typeface="Garamond" panose="02020404030301010803" pitchFamily="18" charset="0"/>
              </a:rPr>
              <a:t> (daily or weekly) gratitude practice that:</a:t>
            </a:r>
          </a:p>
          <a:p>
            <a:pPr lvl="2"/>
            <a:r>
              <a:rPr lang="en-US" dirty="0">
                <a:latin typeface="Garamond" panose="02020404030301010803" pitchFamily="18" charset="0"/>
              </a:rPr>
              <a:t>Includes 1-3 things that you are are grateful for</a:t>
            </a:r>
          </a:p>
          <a:p>
            <a:pPr lvl="2"/>
            <a:r>
              <a:rPr lang="en-US" dirty="0">
                <a:latin typeface="Garamond" panose="02020404030301010803" pitchFamily="18" charset="0"/>
              </a:rPr>
              <a:t>Includes a reflection on why you are grateful</a:t>
            </a:r>
          </a:p>
          <a:p>
            <a:pPr marL="456793" lvl="1" indent="0">
              <a:buNone/>
            </a:pPr>
            <a:endParaRPr lang="en-US" dirty="0">
              <a:latin typeface="Avenir Roman" panose="02000503020000020003" pitchFamily="2" charset="0"/>
            </a:endParaRPr>
          </a:p>
        </p:txBody>
      </p:sp>
    </p:spTree>
    <p:extLst>
      <p:ext uri="{BB962C8B-B14F-4D97-AF65-F5344CB8AC3E}">
        <p14:creationId xmlns:p14="http://schemas.microsoft.com/office/powerpoint/2010/main" val="2308886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appy babies - funny commercial , Huggies Funny Commercial Ads, Kids Ads Funn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81200" y="38100"/>
            <a:ext cx="6020612" cy="5307598"/>
          </a:xfrm>
          <a:prstGeom prst="rect">
            <a:avLst/>
          </a:prstGeom>
        </p:spPr>
      </p:pic>
    </p:spTree>
    <p:extLst>
      <p:ext uri="{BB962C8B-B14F-4D97-AF65-F5344CB8AC3E}">
        <p14:creationId xmlns:p14="http://schemas.microsoft.com/office/powerpoint/2010/main" val="4032747184"/>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891"/>
            <a:ext cx="8229600" cy="1143000"/>
          </a:xfrm>
        </p:spPr>
        <p:txBody>
          <a:bodyPr>
            <a:normAutofit/>
          </a:bodyPr>
          <a:lstStyle/>
          <a:p>
            <a:r>
              <a:rPr lang="en-US" dirty="0"/>
              <a:t>How Does Gratitude help?</a:t>
            </a:r>
          </a:p>
        </p:txBody>
      </p:sp>
      <p:sp>
        <p:nvSpPr>
          <p:cNvPr id="3" name="Content Placeholder 2"/>
          <p:cNvSpPr>
            <a:spLocks noGrp="1"/>
          </p:cNvSpPr>
          <p:nvPr>
            <p:ph idx="1"/>
          </p:nvPr>
        </p:nvSpPr>
        <p:spPr>
          <a:xfrm>
            <a:off x="831273" y="1481891"/>
            <a:ext cx="7855527" cy="4525963"/>
          </a:xfrm>
        </p:spPr>
        <p:txBody>
          <a:bodyPr>
            <a:normAutofit/>
          </a:bodyPr>
          <a:lstStyle/>
          <a:p>
            <a:r>
              <a:rPr lang="en-US" dirty="0"/>
              <a:t>Builds optimism and positive emotions by paying attention to good things</a:t>
            </a:r>
          </a:p>
          <a:p>
            <a:r>
              <a:rPr lang="en-US" dirty="0"/>
              <a:t>Helps you cope with daily hassles and stress </a:t>
            </a:r>
          </a:p>
          <a:p>
            <a:r>
              <a:rPr lang="en-US" dirty="0"/>
              <a:t>Improves social relationships</a:t>
            </a:r>
          </a:p>
        </p:txBody>
      </p:sp>
    </p:spTree>
    <p:extLst>
      <p:ext uri="{BB962C8B-B14F-4D97-AF65-F5344CB8AC3E}">
        <p14:creationId xmlns:p14="http://schemas.microsoft.com/office/powerpoint/2010/main" val="316634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Gratitude?</a:t>
            </a:r>
          </a:p>
        </p:txBody>
      </p:sp>
      <p:sp>
        <p:nvSpPr>
          <p:cNvPr id="3" name="Content Placeholder 2"/>
          <p:cNvSpPr>
            <a:spLocks noGrp="1"/>
          </p:cNvSpPr>
          <p:nvPr>
            <p:ph idx="1"/>
          </p:nvPr>
        </p:nvSpPr>
        <p:spPr>
          <a:xfrm>
            <a:off x="457200" y="1600200"/>
            <a:ext cx="3934691" cy="4525963"/>
          </a:xfrm>
        </p:spPr>
        <p:txBody>
          <a:bodyPr>
            <a:normAutofit fontScale="92500" lnSpcReduction="20000"/>
          </a:bodyPr>
          <a:lstStyle/>
          <a:p>
            <a:r>
              <a:rPr lang="en-US" dirty="0"/>
              <a:t>A sense of wonder, thankfulness, and appreciation for life</a:t>
            </a:r>
          </a:p>
          <a:p>
            <a:r>
              <a:rPr lang="en-US" dirty="0"/>
              <a:t>Looking for the good helps us focus on what went right</a:t>
            </a:r>
          </a:p>
          <a:p>
            <a:pPr marL="0" indent="0">
              <a:buNone/>
            </a:pPr>
            <a:endParaRPr lang="en-US" dirty="0"/>
          </a:p>
        </p:txBody>
      </p:sp>
      <p:sp>
        <p:nvSpPr>
          <p:cNvPr id="4" name="TextBox 3"/>
          <p:cNvSpPr txBox="1"/>
          <p:nvPr/>
        </p:nvSpPr>
        <p:spPr>
          <a:xfrm>
            <a:off x="7109588" y="6488668"/>
            <a:ext cx="1577212" cy="369332"/>
          </a:xfrm>
          <a:prstGeom prst="rect">
            <a:avLst/>
          </a:prstGeom>
          <a:noFill/>
        </p:spPr>
        <p:txBody>
          <a:bodyPr wrap="none" lIns="91432" tIns="45716" rIns="91432" bIns="45716" rtlCol="0">
            <a:spAutoFit/>
          </a:bodyPr>
          <a:lstStyle/>
          <a:p>
            <a:r>
              <a:rPr lang="en-US" dirty="0"/>
              <a:t>Emmons, 2007</a:t>
            </a:r>
          </a:p>
        </p:txBody>
      </p:sp>
      <p:pic>
        <p:nvPicPr>
          <p:cNvPr id="5" name="Picture 4">
            <a:extLst>
              <a:ext uri="{FF2B5EF4-FFF2-40B4-BE49-F238E27FC236}">
                <a16:creationId xmlns:a16="http://schemas.microsoft.com/office/drawing/2014/main" id="{DE02D19A-E243-8649-97FF-130BD41272AD}"/>
              </a:ext>
            </a:extLst>
          </p:cNvPr>
          <p:cNvPicPr>
            <a:picLocks noChangeAspect="1"/>
          </p:cNvPicPr>
          <p:nvPr/>
        </p:nvPicPr>
        <p:blipFill>
          <a:blip r:embed="rId3"/>
          <a:stretch>
            <a:fillRect/>
          </a:stretch>
        </p:blipFill>
        <p:spPr>
          <a:xfrm>
            <a:off x="4391891" y="1600200"/>
            <a:ext cx="4294909" cy="4294909"/>
          </a:xfrm>
          <a:prstGeom prst="rect">
            <a:avLst/>
          </a:prstGeom>
        </p:spPr>
      </p:pic>
    </p:spTree>
    <p:extLst>
      <p:ext uri="{BB962C8B-B14F-4D97-AF65-F5344CB8AC3E}">
        <p14:creationId xmlns:p14="http://schemas.microsoft.com/office/powerpoint/2010/main" val="719196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493024"/>
            <a:ext cx="8229600" cy="1143000"/>
          </a:xfrm>
        </p:spPr>
        <p:txBody>
          <a:bodyPr>
            <a:normAutofit/>
          </a:bodyPr>
          <a:lstStyle/>
          <a:p>
            <a:r>
              <a:rPr lang="en-US" dirty="0"/>
              <a:t>Negativity bias</a:t>
            </a: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0" b="97345" l="0" r="89903">
                        <a14:foregroundMark x1="27961" y1="6490" x2="27961" y2="6490"/>
                        <a14:foregroundMark x1="6990" y1="16814" x2="6990" y2="16814"/>
                        <a14:foregroundMark x1="12427" y1="11504" x2="12427" y2="11504"/>
                        <a14:foregroundMark x1="9320" y1="14159" x2="9320" y2="14159"/>
                        <a14:foregroundMark x1="10097" y1="34808" x2="10097" y2="34808"/>
                        <a14:foregroundMark x1="9320" y1="34513" x2="21748" y2="28319"/>
                        <a14:foregroundMark x1="38252" y1="26549" x2="38252" y2="26549"/>
                        <a14:foregroundMark x1="27379" y1="27434" x2="27379" y2="27434"/>
                        <a14:foregroundMark x1="22136" y1="28614" x2="26796" y2="26549"/>
                        <a14:foregroundMark x1="27961" y1="27434" x2="38058" y2="26254"/>
                        <a14:foregroundMark x1="45437" y1="28909" x2="45437" y2="28909"/>
                        <a14:foregroundMark x1="45631" y1="31858" x2="45631" y2="31858"/>
                        <a14:foregroundMark x1="41942" y1="35693" x2="41942" y2="35693"/>
                        <a14:foregroundMark x1="3689" y1="42183" x2="3689" y2="42183"/>
                        <a14:foregroundMark x1="3495" y1="50147" x2="3495" y2="50147"/>
                        <a14:foregroundMark x1="3495" y1="42183" x2="7379" y2="36578"/>
                        <a14:foregroundMark x1="3301" y1="43953" x2="2718" y2="45723"/>
                        <a14:foregroundMark x1="2913" y1="48378" x2="2913" y2="48378"/>
                        <a14:foregroundMark x1="8544" y1="64602" x2="8544" y2="64602"/>
                        <a14:foregroundMark x1="12621" y1="74041" x2="12621" y2="74041"/>
                        <a14:foregroundMark x1="24272" y1="74041" x2="24272" y2="74041"/>
                        <a14:foregroundMark x1="17864" y1="82596" x2="17864" y2="82596"/>
                        <a14:foregroundMark x1="22913" y1="93215" x2="22913" y2="93215"/>
                        <a14:foregroundMark x1="26602" y1="97345" x2="26602" y2="97345"/>
                        <a14:foregroundMark x1="38252" y1="60177" x2="38252" y2="60177"/>
                        <a14:foregroundMark x1="34563" y1="50737" x2="34563" y2="50737"/>
                        <a14:foregroundMark x1="14757" y1="55752" x2="14757" y2="55752"/>
                        <a14:foregroundMark x1="18641" y1="53982" x2="18641" y2="53982"/>
                        <a14:foregroundMark x1="21942" y1="52212" x2="21942" y2="52212"/>
                        <a14:foregroundMark x1="42524" y1="27434" x2="42524" y2="27434"/>
                        <a14:foregroundMark x1="9515" y1="70206" x2="9515" y2="70206"/>
                      </a14:backgroundRemoval>
                    </a14:imgEffect>
                  </a14:imgLayer>
                </a14:imgProps>
              </a:ext>
            </a:extLst>
          </a:blip>
          <a:srcRect r="50000"/>
          <a:stretch/>
        </p:blipFill>
        <p:spPr>
          <a:xfrm>
            <a:off x="740691" y="1887216"/>
            <a:ext cx="3183090" cy="4190553"/>
          </a:xfrm>
          <a:prstGeom prst="rect">
            <a:avLst/>
          </a:prstGeom>
        </p:spPr>
      </p:pic>
      <p:cxnSp>
        <p:nvCxnSpPr>
          <p:cNvPr id="8" name="Straight Arrow Connector 7"/>
          <p:cNvCxnSpPr/>
          <p:nvPr/>
        </p:nvCxnSpPr>
        <p:spPr>
          <a:xfrm>
            <a:off x="2375196" y="2575138"/>
            <a:ext cx="53734" cy="3077856"/>
          </a:xfrm>
          <a:prstGeom prst="straightConnector1">
            <a:avLst/>
          </a:prstGeom>
          <a:ln w="127000" cmpd="sng">
            <a:solidFill>
              <a:srgbClr val="80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DDC4785-B464-414F-A981-6243E6C12B1D}"/>
              </a:ext>
            </a:extLst>
          </p:cNvPr>
          <p:cNvSpPr txBox="1"/>
          <p:nvPr/>
        </p:nvSpPr>
        <p:spPr>
          <a:xfrm>
            <a:off x="4758014" y="6328962"/>
            <a:ext cx="4177233" cy="369300"/>
          </a:xfrm>
          <a:prstGeom prst="rect">
            <a:avLst/>
          </a:prstGeom>
          <a:noFill/>
        </p:spPr>
        <p:txBody>
          <a:bodyPr wrap="none" lIns="91408" tIns="45704" rIns="91408" bIns="45704" rtlCol="0">
            <a:spAutoFit/>
          </a:bodyPr>
          <a:lstStyle/>
          <a:p>
            <a:r>
              <a:rPr lang="en-US" dirty="0"/>
              <a:t>Baumeister, 2001; </a:t>
            </a:r>
            <a:r>
              <a:rPr lang="en-US" dirty="0" err="1"/>
              <a:t>Rozin</a:t>
            </a:r>
            <a:r>
              <a:rPr lang="en-US" dirty="0"/>
              <a:t> &amp; </a:t>
            </a:r>
            <a:r>
              <a:rPr lang="en-US" dirty="0" err="1"/>
              <a:t>Royzman</a:t>
            </a:r>
            <a:r>
              <a:rPr lang="en-US" dirty="0"/>
              <a:t>, 2001 </a:t>
            </a:r>
          </a:p>
        </p:txBody>
      </p:sp>
      <p:sp>
        <p:nvSpPr>
          <p:cNvPr id="12" name="Content Placeholder 3">
            <a:extLst>
              <a:ext uri="{FF2B5EF4-FFF2-40B4-BE49-F238E27FC236}">
                <a16:creationId xmlns:a16="http://schemas.microsoft.com/office/drawing/2014/main" id="{5EB8E54A-95FC-E241-948B-D79194694594}"/>
              </a:ext>
            </a:extLst>
          </p:cNvPr>
          <p:cNvSpPr txBox="1">
            <a:spLocks/>
          </p:cNvSpPr>
          <p:nvPr/>
        </p:nvSpPr>
        <p:spPr>
          <a:xfrm>
            <a:off x="3923781" y="1887216"/>
            <a:ext cx="5011466" cy="4238947"/>
          </a:xfrm>
          <a:prstGeom prst="rect">
            <a:avLst/>
          </a:prstGeom>
        </p:spPr>
        <p:txBody>
          <a:bodyPr>
            <a:normAutofit fontScale="92500"/>
          </a:bodyPr>
          <a:lstStyle>
            <a:lvl1pPr marL="342596" indent="-342596" algn="l" defTabSz="456791" rtl="0" eaLnBrk="1" latinLnBrk="0" hangingPunct="1">
              <a:spcBef>
                <a:spcPct val="20000"/>
              </a:spcBef>
              <a:buFont typeface="Arial"/>
              <a:buChar char="•"/>
              <a:defRPr sz="40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1pPr>
            <a:lvl2pPr marL="742288" indent="-285495" algn="l" defTabSz="456791" rtl="0" eaLnBrk="1" latinLnBrk="0" hangingPunct="1">
              <a:spcBef>
                <a:spcPct val="20000"/>
              </a:spcBef>
              <a:buFont typeface="Arial"/>
              <a:buChar char="–"/>
              <a:defRPr sz="36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2pPr>
            <a:lvl3pPr marL="1141981" indent="-228398" algn="l" defTabSz="456791" rtl="0" eaLnBrk="1" latinLnBrk="0" hangingPunct="1">
              <a:spcBef>
                <a:spcPct val="20000"/>
              </a:spcBef>
              <a:buFont typeface="Arial"/>
              <a:buChar char="•"/>
              <a:defRPr sz="32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3pPr>
            <a:lvl4pPr marL="1598774" indent="-228398" algn="l" defTabSz="456791" rtl="0" eaLnBrk="1" latinLnBrk="0" hangingPunct="1">
              <a:spcBef>
                <a:spcPct val="20000"/>
              </a:spcBef>
              <a:buFont typeface="Arial"/>
              <a:buChar char="–"/>
              <a:defRPr sz="28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4pPr>
            <a:lvl5pPr marL="2055567" indent="-228398" algn="l" defTabSz="456791" rtl="0" eaLnBrk="1" latinLnBrk="0" hangingPunct="1">
              <a:spcBef>
                <a:spcPct val="20000"/>
              </a:spcBef>
              <a:buFont typeface="Arial"/>
              <a:buChar char="»"/>
              <a:defRPr sz="28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5pPr>
            <a:lvl6pPr marL="2512361" indent="-228398" algn="l" defTabSz="456791" rtl="0" eaLnBrk="1" latinLnBrk="0" hangingPunct="1">
              <a:spcBef>
                <a:spcPct val="20000"/>
              </a:spcBef>
              <a:buFont typeface="Arial"/>
              <a:buChar char="•"/>
              <a:defRPr sz="2000" kern="1200">
                <a:solidFill>
                  <a:schemeClr val="tx1"/>
                </a:solidFill>
                <a:latin typeface="+mn-lt"/>
                <a:ea typeface="+mn-ea"/>
                <a:cs typeface="+mn-cs"/>
              </a:defRPr>
            </a:lvl6pPr>
            <a:lvl7pPr marL="2969154" indent="-228398" algn="l" defTabSz="456791" rtl="0" eaLnBrk="1" latinLnBrk="0" hangingPunct="1">
              <a:spcBef>
                <a:spcPct val="20000"/>
              </a:spcBef>
              <a:buFont typeface="Arial"/>
              <a:buChar char="•"/>
              <a:defRPr sz="2000" kern="1200">
                <a:solidFill>
                  <a:schemeClr val="tx1"/>
                </a:solidFill>
                <a:latin typeface="+mn-lt"/>
                <a:ea typeface="+mn-ea"/>
                <a:cs typeface="+mn-cs"/>
              </a:defRPr>
            </a:lvl7pPr>
            <a:lvl8pPr marL="3425945" indent="-228398" algn="l" defTabSz="456791" rtl="0" eaLnBrk="1" latinLnBrk="0" hangingPunct="1">
              <a:spcBef>
                <a:spcPct val="20000"/>
              </a:spcBef>
              <a:buFont typeface="Arial"/>
              <a:buChar char="•"/>
              <a:defRPr sz="2000" kern="1200">
                <a:solidFill>
                  <a:schemeClr val="tx1"/>
                </a:solidFill>
                <a:latin typeface="+mn-lt"/>
                <a:ea typeface="+mn-ea"/>
                <a:cs typeface="+mn-cs"/>
              </a:defRPr>
            </a:lvl8pPr>
            <a:lvl9pPr marL="3882738" indent="-228398" algn="l" defTabSz="456791"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a:latin typeface="Cambria" panose="02040503050406030204" pitchFamily="18" charset="0"/>
                <a:cs typeface="Times New Roman" panose="02020603050405020304" pitchFamily="18" charset="0"/>
              </a:rPr>
              <a:t>We are more likely to pay attention and remember negative things than positive things.</a:t>
            </a:r>
          </a:p>
          <a:p>
            <a:pPr marL="457200" indent="-457200">
              <a:buFont typeface="Arial" panose="020B0604020202020204" pitchFamily="34" charset="0"/>
              <a:buChar char="•"/>
            </a:pPr>
            <a:r>
              <a:rPr lang="en-US" sz="3200" dirty="0">
                <a:latin typeface="Cambria" panose="02040503050406030204" pitchFamily="18" charset="0"/>
                <a:cs typeface="Times New Roman" panose="02020603050405020304" pitchFamily="18" charset="0"/>
              </a:rPr>
              <a:t>Negative emotions trigger:</a:t>
            </a:r>
          </a:p>
          <a:p>
            <a:pPr marL="856892" lvl="1" indent="-457200">
              <a:buFont typeface="Arial" panose="020B0604020202020204" pitchFamily="34" charset="0"/>
              <a:buChar char="•"/>
            </a:pPr>
            <a:r>
              <a:rPr lang="en-US" sz="3200" dirty="0">
                <a:latin typeface="Cambria" panose="02040503050406030204" pitchFamily="18" charset="0"/>
                <a:cs typeface="Times New Roman" panose="02020603050405020304" pitchFamily="18" charset="0"/>
              </a:rPr>
              <a:t>Flight</a:t>
            </a:r>
          </a:p>
          <a:p>
            <a:pPr marL="856892" lvl="1" indent="-457200">
              <a:buFont typeface="Arial" panose="020B0604020202020204" pitchFamily="34" charset="0"/>
              <a:buChar char="•"/>
            </a:pPr>
            <a:r>
              <a:rPr lang="en-US" sz="3200" dirty="0">
                <a:latin typeface="Cambria" panose="02040503050406030204" pitchFamily="18" charset="0"/>
                <a:cs typeface="Times New Roman" panose="02020603050405020304" pitchFamily="18" charset="0"/>
              </a:rPr>
              <a:t>Fight</a:t>
            </a:r>
          </a:p>
          <a:p>
            <a:pPr marL="856892" lvl="1" indent="-457200">
              <a:buFont typeface="Arial" panose="020B0604020202020204" pitchFamily="34" charset="0"/>
              <a:buChar char="•"/>
            </a:pPr>
            <a:r>
              <a:rPr lang="en-US" sz="3200" dirty="0">
                <a:latin typeface="Cambria" panose="02040503050406030204" pitchFamily="18" charset="0"/>
                <a:cs typeface="Times New Roman" panose="02020603050405020304" pitchFamily="18" charset="0"/>
              </a:rPr>
              <a:t>Freeze</a:t>
            </a:r>
            <a:endParaRPr lang="en-US" sz="3200" dirty="0"/>
          </a:p>
        </p:txBody>
      </p:sp>
    </p:spTree>
    <p:extLst>
      <p:ext uri="{BB962C8B-B14F-4D97-AF65-F5344CB8AC3E}">
        <p14:creationId xmlns:p14="http://schemas.microsoft.com/office/powerpoint/2010/main" val="2529489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Positive Emotions can help us focus and be more creative</a:t>
            </a:r>
          </a:p>
        </p:txBody>
      </p:sp>
      <p:sp>
        <p:nvSpPr>
          <p:cNvPr id="5" name="TextBox 4"/>
          <p:cNvSpPr txBox="1"/>
          <p:nvPr/>
        </p:nvSpPr>
        <p:spPr>
          <a:xfrm>
            <a:off x="3468308" y="6459594"/>
            <a:ext cx="5225656" cy="369324"/>
          </a:xfrm>
          <a:prstGeom prst="rect">
            <a:avLst/>
          </a:prstGeom>
          <a:noFill/>
        </p:spPr>
        <p:txBody>
          <a:bodyPr wrap="none" lIns="91432" tIns="45716" rIns="91432" bIns="45716" rtlCol="0">
            <a:spAutoFit/>
          </a:bodyPr>
          <a:lstStyle/>
          <a:p>
            <a:r>
              <a:rPr lang="en-US" dirty="0"/>
              <a:t>Broaden and Build Theory, Fredrickson &amp; Joiner, 2002</a:t>
            </a:r>
          </a:p>
        </p:txBody>
      </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0" b="97345" l="0" r="89903">
                        <a14:foregroundMark x1="27961" y1="6490" x2="27961" y2="6490"/>
                        <a14:foregroundMark x1="6990" y1="16814" x2="6990" y2="16814"/>
                        <a14:foregroundMark x1="12427" y1="11504" x2="12427" y2="11504"/>
                        <a14:foregroundMark x1="9320" y1="14159" x2="9320" y2="14159"/>
                        <a14:foregroundMark x1="10097" y1="34808" x2="10097" y2="34808"/>
                        <a14:foregroundMark x1="9320" y1="34513" x2="21748" y2="28319"/>
                        <a14:foregroundMark x1="38252" y1="26549" x2="38252" y2="26549"/>
                        <a14:foregroundMark x1="27379" y1="27434" x2="27379" y2="27434"/>
                        <a14:foregroundMark x1="22136" y1="28614" x2="26796" y2="26549"/>
                        <a14:foregroundMark x1="27961" y1="27434" x2="38058" y2="26254"/>
                        <a14:foregroundMark x1="45437" y1="28909" x2="45437" y2="28909"/>
                        <a14:foregroundMark x1="45631" y1="31858" x2="45631" y2="31858"/>
                        <a14:foregroundMark x1="41942" y1="35693" x2="41942" y2="35693"/>
                        <a14:foregroundMark x1="3689" y1="42183" x2="3689" y2="42183"/>
                        <a14:foregroundMark x1="3495" y1="50147" x2="3495" y2="50147"/>
                        <a14:foregroundMark x1="3495" y1="42183" x2="7379" y2="36578"/>
                        <a14:foregroundMark x1="3301" y1="43953" x2="2718" y2="45723"/>
                        <a14:foregroundMark x1="2913" y1="48378" x2="2913" y2="48378"/>
                        <a14:foregroundMark x1="8544" y1="64602" x2="8544" y2="64602"/>
                        <a14:foregroundMark x1="12621" y1="74041" x2="12621" y2="74041"/>
                        <a14:foregroundMark x1="24272" y1="74041" x2="24272" y2="74041"/>
                        <a14:foregroundMark x1="17864" y1="82596" x2="17864" y2="82596"/>
                        <a14:foregroundMark x1="22913" y1="93215" x2="22913" y2="93215"/>
                        <a14:foregroundMark x1="26602" y1="97345" x2="26602" y2="97345"/>
                        <a14:foregroundMark x1="38252" y1="60177" x2="38252" y2="60177"/>
                        <a14:foregroundMark x1="34563" y1="50737" x2="34563" y2="50737"/>
                        <a14:foregroundMark x1="14757" y1="55752" x2="14757" y2="55752"/>
                        <a14:foregroundMark x1="18641" y1="53982" x2="18641" y2="53982"/>
                        <a14:foregroundMark x1="21942" y1="52212" x2="21942" y2="52212"/>
                        <a14:foregroundMark x1="42524" y1="27434" x2="42524" y2="27434"/>
                        <a14:foregroundMark x1="9515" y1="70206" x2="9515" y2="70206"/>
                      </a14:backgroundRemoval>
                    </a14:imgEffect>
                  </a14:imgLayer>
                </a14:imgProps>
              </a:ext>
            </a:extLst>
          </a:blip>
          <a:srcRect r="50000"/>
          <a:stretch/>
        </p:blipFill>
        <p:spPr>
          <a:xfrm flipH="1">
            <a:off x="970918" y="1635542"/>
            <a:ext cx="2893718" cy="3809594"/>
          </a:xfrm>
          <a:prstGeom prst="rect">
            <a:avLst/>
          </a:prstGeom>
        </p:spPr>
      </p:pic>
      <p:cxnSp>
        <p:nvCxnSpPr>
          <p:cNvPr id="9" name="Straight Arrow Connector 8"/>
          <p:cNvCxnSpPr/>
          <p:nvPr/>
        </p:nvCxnSpPr>
        <p:spPr>
          <a:xfrm>
            <a:off x="2393353" y="2132985"/>
            <a:ext cx="48849" cy="3077856"/>
          </a:xfrm>
          <a:prstGeom prst="straightConnector1">
            <a:avLst/>
          </a:prstGeom>
          <a:ln w="127000" cmpd="sng">
            <a:solidFill>
              <a:srgbClr val="80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1C82383E-5ECB-5241-BC96-53529FF0995C}"/>
              </a:ext>
            </a:extLst>
          </p:cNvPr>
          <p:cNvSpPr>
            <a:spLocks noGrp="1"/>
          </p:cNvSpPr>
          <p:nvPr>
            <p:ph sz="half" idx="1"/>
          </p:nvPr>
        </p:nvSpPr>
        <p:spPr>
          <a:xfrm>
            <a:off x="4336473" y="1635542"/>
            <a:ext cx="4038600" cy="4525963"/>
          </a:xfrm>
        </p:spPr>
        <p:txBody>
          <a:bodyPr>
            <a:normAutofit fontScale="85000" lnSpcReduction="10000"/>
          </a:bodyPr>
          <a:lstStyle/>
          <a:p>
            <a:r>
              <a:rPr lang="en-US" dirty="0">
                <a:latin typeface="Cambria" panose="02040503050406030204" pitchFamily="18" charset="0"/>
                <a:cs typeface="Times New Roman" panose="02020603050405020304" pitchFamily="18" charset="0"/>
              </a:rPr>
              <a:t>Gratitude and other positive emotions help us: </a:t>
            </a:r>
          </a:p>
          <a:p>
            <a:pPr lvl="1"/>
            <a:r>
              <a:rPr lang="en-US" dirty="0">
                <a:latin typeface="Cambria" panose="02040503050406030204" pitchFamily="18" charset="0"/>
                <a:cs typeface="Times New Roman" panose="02020603050405020304" pitchFamily="18" charset="0"/>
              </a:rPr>
              <a:t>Counteract the negativity bias</a:t>
            </a:r>
          </a:p>
          <a:p>
            <a:pPr lvl="1"/>
            <a:r>
              <a:rPr lang="en-US" dirty="0">
                <a:latin typeface="Cambria" panose="02040503050406030204" pitchFamily="18" charset="0"/>
                <a:cs typeface="Times New Roman" panose="02020603050405020304" pitchFamily="18" charset="0"/>
              </a:rPr>
              <a:t>Discover and develop new skills</a:t>
            </a:r>
          </a:p>
          <a:p>
            <a:pPr lvl="1"/>
            <a:r>
              <a:rPr lang="en-US" dirty="0">
                <a:latin typeface="Cambria" panose="02040503050406030204" pitchFamily="18" charset="0"/>
                <a:cs typeface="Times New Roman" panose="02020603050405020304" pitchFamily="18" charset="0"/>
              </a:rPr>
              <a:t>Improve our performance</a:t>
            </a:r>
          </a:p>
          <a:p>
            <a:endParaRPr lang="en-US" dirty="0"/>
          </a:p>
        </p:txBody>
      </p:sp>
    </p:spTree>
    <p:extLst>
      <p:ext uri="{BB962C8B-B14F-4D97-AF65-F5344CB8AC3E}">
        <p14:creationId xmlns:p14="http://schemas.microsoft.com/office/powerpoint/2010/main" val="2245907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169"/>
            <a:ext cx="9144000" cy="1143000"/>
          </a:xfrm>
        </p:spPr>
        <p:txBody>
          <a:bodyPr>
            <a:normAutofit/>
          </a:bodyPr>
          <a:lstStyle/>
          <a:p>
            <a:r>
              <a:rPr lang="en-US" dirty="0"/>
              <a:t>The Skill: Look for the Good</a:t>
            </a:r>
          </a:p>
        </p:txBody>
      </p:sp>
      <p:sp>
        <p:nvSpPr>
          <p:cNvPr id="3" name="Content Placeholder 2"/>
          <p:cNvSpPr>
            <a:spLocks noGrp="1"/>
          </p:cNvSpPr>
          <p:nvPr>
            <p:ph idx="1"/>
          </p:nvPr>
        </p:nvSpPr>
        <p:spPr>
          <a:xfrm>
            <a:off x="360218" y="1600200"/>
            <a:ext cx="8465127" cy="4525963"/>
          </a:xfrm>
        </p:spPr>
        <p:txBody>
          <a:bodyPr>
            <a:normAutofit lnSpcReduction="10000"/>
          </a:bodyPr>
          <a:lstStyle/>
          <a:p>
            <a:r>
              <a:rPr lang="en-US" dirty="0"/>
              <a:t>In the last 24 hours, what is something  you are grateful for?</a:t>
            </a:r>
          </a:p>
          <a:p>
            <a:r>
              <a:rPr lang="en-US" dirty="0"/>
              <a:t>Reflection is key:</a:t>
            </a:r>
          </a:p>
          <a:p>
            <a:pPr lvl="1"/>
            <a:r>
              <a:rPr lang="en-US" dirty="0"/>
              <a:t>Why did it go well?  </a:t>
            </a:r>
          </a:p>
          <a:p>
            <a:pPr lvl="1"/>
            <a:r>
              <a:rPr lang="en-US" dirty="0"/>
              <a:t>Why is it meaningful?</a:t>
            </a:r>
          </a:p>
          <a:p>
            <a:pPr lvl="1"/>
            <a:r>
              <a:rPr lang="en-US" dirty="0"/>
              <a:t>How did others contribute to this good thing?</a:t>
            </a:r>
          </a:p>
          <a:p>
            <a:endParaRPr lang="en-US" dirty="0"/>
          </a:p>
          <a:p>
            <a:pPr marL="0" indent="0">
              <a:buNone/>
            </a:pPr>
            <a:endParaRPr lang="en-US" dirty="0"/>
          </a:p>
        </p:txBody>
      </p:sp>
    </p:spTree>
    <p:extLst>
      <p:ext uri="{BB962C8B-B14F-4D97-AF65-F5344CB8AC3E}">
        <p14:creationId xmlns:p14="http://schemas.microsoft.com/office/powerpoint/2010/main" val="729657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556" y="2265220"/>
            <a:ext cx="7985760" cy="2112818"/>
          </a:xfrm>
        </p:spPr>
        <p:txBody>
          <a:bodyPr/>
          <a:lstStyle/>
          <a:p>
            <a:pPr marL="0" indent="0" algn="ctr">
              <a:buNone/>
            </a:pPr>
            <a:r>
              <a:rPr lang="en-US" dirty="0">
                <a:latin typeface="Avenir Roman" panose="02000503020000020003" pitchFamily="2" charset="0"/>
              </a:rPr>
              <a:t>How do you think a gratitude practice builds resilience?</a:t>
            </a:r>
          </a:p>
        </p:txBody>
      </p:sp>
    </p:spTree>
    <p:extLst>
      <p:ext uri="{BB962C8B-B14F-4D97-AF65-F5344CB8AC3E}">
        <p14:creationId xmlns:p14="http://schemas.microsoft.com/office/powerpoint/2010/main" val="3357061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D85B-4225-6545-BC57-269AE0C7649A}"/>
              </a:ext>
            </a:extLst>
          </p:cNvPr>
          <p:cNvSpPr>
            <a:spLocks noGrp="1"/>
          </p:cNvSpPr>
          <p:nvPr>
            <p:ph type="title"/>
          </p:nvPr>
        </p:nvSpPr>
        <p:spPr/>
        <p:txBody>
          <a:bodyPr/>
          <a:lstStyle/>
          <a:p>
            <a:r>
              <a:rPr lang="en-US" dirty="0"/>
              <a:t>Look for the Good</a:t>
            </a:r>
          </a:p>
        </p:txBody>
      </p:sp>
    </p:spTree>
    <p:extLst>
      <p:ext uri="{BB962C8B-B14F-4D97-AF65-F5344CB8AC3E}">
        <p14:creationId xmlns:p14="http://schemas.microsoft.com/office/powerpoint/2010/main" val="1264240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Look for the Good	</a:t>
            </a:r>
          </a:p>
        </p:txBody>
      </p:sp>
      <p:sp>
        <p:nvSpPr>
          <p:cNvPr id="3" name="Content Placeholder 2"/>
          <p:cNvSpPr>
            <a:spLocks noGrp="1"/>
          </p:cNvSpPr>
          <p:nvPr>
            <p:ph idx="1"/>
          </p:nvPr>
        </p:nvSpPr>
        <p:spPr/>
        <p:txBody>
          <a:bodyPr>
            <a:normAutofit lnSpcReduction="10000"/>
          </a:bodyPr>
          <a:lstStyle/>
          <a:p>
            <a:pPr marL="0" indent="0">
              <a:buNone/>
            </a:pPr>
            <a:r>
              <a:rPr lang="en-US" dirty="0"/>
              <a:t>Think about the last 24 hours:  </a:t>
            </a:r>
          </a:p>
          <a:p>
            <a:r>
              <a:rPr lang="en-US" b="1" dirty="0"/>
              <a:t>What are you grateful for?</a:t>
            </a:r>
          </a:p>
          <a:p>
            <a:r>
              <a:rPr lang="en-US" dirty="0"/>
              <a:t>Reflect:</a:t>
            </a:r>
          </a:p>
          <a:p>
            <a:pPr lvl="1"/>
            <a:r>
              <a:rPr lang="en-US" dirty="0"/>
              <a:t>Why did it go well?  </a:t>
            </a:r>
          </a:p>
          <a:p>
            <a:pPr lvl="1"/>
            <a:r>
              <a:rPr lang="en-US" dirty="0"/>
              <a:t>Why is it meaningful?</a:t>
            </a:r>
          </a:p>
          <a:p>
            <a:pPr lvl="1"/>
            <a:r>
              <a:rPr lang="en-US" dirty="0"/>
              <a:t>How did others contribute to this good thing?</a:t>
            </a:r>
          </a:p>
          <a:p>
            <a:endParaRPr lang="en-US" dirty="0"/>
          </a:p>
        </p:txBody>
      </p:sp>
    </p:spTree>
    <p:extLst>
      <p:ext uri="{BB962C8B-B14F-4D97-AF65-F5344CB8AC3E}">
        <p14:creationId xmlns:p14="http://schemas.microsoft.com/office/powerpoint/2010/main" val="4282273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11062</TotalTime>
  <Words>1200</Words>
  <Application>Microsoft Office PowerPoint</Application>
  <PresentationFormat>On-screen Show (4:3)</PresentationFormat>
  <Paragraphs>143</Paragraphs>
  <Slides>13</Slides>
  <Notes>13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Avenir Black</vt:lpstr>
      <vt:lpstr>Avenir Medium</vt:lpstr>
      <vt:lpstr>Avenir Roman</vt:lpstr>
      <vt:lpstr>Calibri</vt:lpstr>
      <vt:lpstr>Cambria</vt:lpstr>
      <vt:lpstr>Garamond</vt:lpstr>
      <vt:lpstr>Helvetica Neue Thin</vt:lpstr>
      <vt:lpstr>Quicksand Regular</vt:lpstr>
      <vt:lpstr>Times New Roman</vt:lpstr>
      <vt:lpstr>Office Theme</vt:lpstr>
      <vt:lpstr>PowerPoint Presentation</vt:lpstr>
      <vt:lpstr>How Does Gratitude help?</vt:lpstr>
      <vt:lpstr>What is Gratitude?</vt:lpstr>
      <vt:lpstr>Negativity bias</vt:lpstr>
      <vt:lpstr>Positive Emotions can help us focus and be more creative</vt:lpstr>
      <vt:lpstr>The Skill: Look for the Good</vt:lpstr>
      <vt:lpstr>PowerPoint Presentation</vt:lpstr>
      <vt:lpstr>Look for the Good</vt:lpstr>
      <vt:lpstr>Activity: Look for the Good </vt:lpstr>
      <vt:lpstr>Debrief</vt:lpstr>
      <vt:lpstr>Do I Have to Look for the Good Every day?</vt:lpstr>
      <vt:lpstr>Skill Review: Gratitude: Look for the Good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Force Resilience Training  First Term Airmen Course Skills</dc:title>
  <dc:creator>Jill Antonishak</dc:creator>
  <cp:lastModifiedBy>JAMES, SUZANNE L GS-12 USAF PACAF 36 WG/CVB</cp:lastModifiedBy>
  <cp:revision>12</cp:revision>
  <dcterms:created xsi:type="dcterms:W3CDTF">2019-01-21T02:35:32Z</dcterms:created>
  <dcterms:modified xsi:type="dcterms:W3CDTF">2019-05-06T03:17:53Z</dcterms:modified>
</cp:coreProperties>
</file>